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sldIdLst>
    <p:sldId id="364" r:id="rId2"/>
    <p:sldId id="256" r:id="rId3"/>
    <p:sldId id="349" r:id="rId4"/>
    <p:sldId id="341" r:id="rId5"/>
    <p:sldId id="363" r:id="rId6"/>
    <p:sldId id="342" r:id="rId7"/>
    <p:sldId id="343" r:id="rId8"/>
    <p:sldId id="345" r:id="rId9"/>
    <p:sldId id="344" r:id="rId10"/>
    <p:sldId id="346" r:id="rId11"/>
    <p:sldId id="347" r:id="rId12"/>
    <p:sldId id="355" r:id="rId13"/>
    <p:sldId id="348" r:id="rId14"/>
    <p:sldId id="352" r:id="rId15"/>
    <p:sldId id="353" r:id="rId16"/>
    <p:sldId id="356" r:id="rId17"/>
    <p:sldId id="357" r:id="rId18"/>
    <p:sldId id="358" r:id="rId19"/>
    <p:sldId id="302" r:id="rId20"/>
    <p:sldId id="362" r:id="rId21"/>
    <p:sldId id="359" r:id="rId22"/>
    <p:sldId id="360" r:id="rId23"/>
    <p:sldId id="361" r:id="rId24"/>
    <p:sldId id="301" r:id="rId25"/>
    <p:sldId id="307" r:id="rId26"/>
    <p:sldId id="308" r:id="rId27"/>
    <p:sldId id="309" r:id="rId28"/>
    <p:sldId id="310" r:id="rId29"/>
    <p:sldId id="311" r:id="rId30"/>
    <p:sldId id="313" r:id="rId31"/>
    <p:sldId id="314" r:id="rId32"/>
    <p:sldId id="300" r:id="rId33"/>
    <p:sldId id="322" r:id="rId34"/>
    <p:sldId id="289" r:id="rId35"/>
    <p:sldId id="290" r:id="rId36"/>
    <p:sldId id="291" r:id="rId37"/>
    <p:sldId id="292" r:id="rId38"/>
    <p:sldId id="294" r:id="rId39"/>
    <p:sldId id="33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>
        <p:scale>
          <a:sx n="70" d="100"/>
          <a:sy n="70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2" d="100"/>
        <a:sy n="72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F351E-6585-46F5-9682-F3787D0F881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9BE45-57DA-4954-975B-7355D12E4E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1221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9BE45-57DA-4954-975B-7355D12E4EC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638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A52884-0374-44C2-8FF9-8ED2E6D98F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There is no contoversy that all Grade 3 regardless of depth of invasion </a:t>
            </a:r>
          </a:p>
          <a:p>
            <a:endParaRPr lang="en-US" smtClean="0"/>
          </a:p>
          <a:p>
            <a:r>
              <a:rPr lang="en-US" smtClean="0"/>
              <a:t>and all deeply invasive tumors regardless of grade, require complete surgical staging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3CA5FD-733C-45E4-815B-1D5EE46F879D}" type="datetime1">
              <a:rPr lang="en-US" smtClean="0"/>
              <a:t>11/17/2014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F49561-F56B-44BB-9069-196C177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1DA32D-FFE1-4C91-BA5E-ECCAA6165EE7}" type="datetime1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9561-F56B-44BB-9069-196C177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7C9BD8-ACCD-417B-8321-71B07A89F7B6}" type="datetime1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9561-F56B-44BB-9069-196C177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E4E594-B950-4394-961B-76667B11EE7A}" type="datetime1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9561-F56B-44BB-9069-196C177F6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E2C057-5EDD-41FC-B349-30CBE4F205D1}" type="datetime1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9561-F56B-44BB-9069-196C177F6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34348-4D00-4E1E-AD85-C61FCA2A1256}" type="datetime1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9561-F56B-44BB-9069-196C177F6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3AB892-AF80-46D9-8E22-0EEC71F9C31F}" type="datetime1">
              <a:rPr lang="en-US" smtClean="0"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9561-F56B-44BB-9069-196C177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BF8BE9-EE8C-4AC1-A331-3C54C2EE162A}" type="datetime1">
              <a:rPr lang="en-US" smtClean="0"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9561-F56B-44BB-9069-196C177F6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BFB10-596D-48F0-8ABC-ECC85B5C408B}" type="datetime1">
              <a:rPr lang="en-US" smtClean="0"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9561-F56B-44BB-9069-196C177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59B24D-59FA-4FB9-95BA-7672699B6ABA}" type="datetime1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F49561-F56B-44BB-9069-196C177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0687B5-DD73-4F02-AA96-A0852F70B7CE}" type="datetime1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F49561-F56B-44BB-9069-196C177F6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B66341-0610-4C30-82DB-E3FB3F18A9C6}" type="datetime1">
              <a:rPr lang="en-US" smtClean="0"/>
              <a:t>11/17/2014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www.zohrehyousefi.com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BF49561-F56B-44BB-9069-196C177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source=images&amp;cd=&amp;cad=rja&amp;uact=8&amp;docid=bnObFioH58Q5pM&amp;tbnid=lruMhtLnuOlxMM:&amp;ved=0CAUQjRw&amp;url=http://uniquenaturewallpapers.com/bismillah-hd-logo-islamic-wallpapers/&amp;ei=mp4MVPjcK8-WasOcgMgD&amp;bvm=bv.74649129,d.d2s&amp;psig=AFQjCNECY7pzNfgGNuvmgGMeXeO4Fp2aww&amp;ust=1410199573899585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docid=bnObFioH58Q5pM&amp;tbnid=lruMhtLnuOlxMM:&amp;ved=0CAUQjRw&amp;url=http://uniquenaturewallpapers.com/bismillah-hd-logo-islamic-wallpapers/&amp;ei=mp4MVPjcK8-WasOcgMgD&amp;bvm=bv.74649129,d.d2s&amp;psig=AFQjCNECY7pzNfgGNuvmgGMeXeO4Fp2aww&amp;ust=141019957389958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cs.infospace.com/ClickHandler.ashx?ld=20140620&amp;app=1&amp;c=vittaliay.20&amp;s=vittaliay&amp;rc=&amp;dc=&amp;euip=91.99.190.66&amp;pvaid=c343352c441a4f44b5dbec667b759d8a&amp;dt=Other&amp;fct.uid=cea7b98027ba4b37b628b417de2ad2b8&amp;en=t1pxO+3J+X3+m+i1soHExavKb8DDiK0zWLX6fbePBbNgtkJmzv1/5w==&amp;du=http://1.bp.blogspot.com/-960xc6Q_cZQ/USl6P3JE7vI/AAAAAAAAAM0/8jQ0lukTb_U/s1600/Thank+you+v2.jpg&amp;ru=http://1.bp.blogspot.com/-960xc6Q_cZQ/USl6P3JE7vI/AAAAAAAAAM0/8jQ0lukTb_U/s1600/Thank+you+v2.jpg&amp;ap=11&amp;coi=772&amp;cop=main-title&amp;npp=11&amp;p=0&amp;pp=0&amp;ep=11&amp;mid=9&amp;hash=1CFF170E095D26EEF07904F044871BF6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 descr="data:image/jpeg;base64,/9j/4AAQSkZJRgABAQAAAQABAAD/2wCEAAkGBhQSERQUExIVFRUUFRQVFxgVFhQXFRYVFBQVFhcUFxQXHCYeFxojHBUXHy8gIycpLSwsFR8xNTAqNSYrLCkBCQoKDgwOGg8PGi8lHyQpLiwsLCksLCwsKiwsKiwsLCwsLCwpKSwsLC8sKiksLCwpLCwpLCwsLCwsNCwsLCwsLP/AABEIAKgBLAMBIgACEQEDEQH/xAAbAAABBQEBAAAAAAAAAAAAAAAAAgMEBQYBB//EAEkQAAIBAgMEBQcJBgQEBwAAAAECAwARBBIhBTFBUQYTImFxBzKBkZOh0hQXI0JSVJKxwTNicoLR8BWiwvFDU7LhFkRjc4Ozw//EABkBAAMBAQEAAAAAAAAAAAAAAAABAwIEBf/EAC0RAAICAQIEBQQCAwEAAAAAAAABAhEhAxITMUFRFCJhodEyccHwsfFCgZEE/9oADAMBAAIRAxEAPwCRtnaZvvqj+VvvBNLY5jmY6fnTqSDguleK3bPJbtkN5nalQ4a57V6udnbPMrhd1+6r3C7BVcSkTjRjv5itR02zSg2QtgRwAj6FnNeh7JhBtbDhB32qwwWyoohZEA9GtS69HT0tvM7tPT2nAK7RRVywUUUUAFFJc6V1TcUAdoopDPrQAuiiigAopEkyrqzADvIG7xrC9KfKFhjeGN5m1GeSBgthuORybkjfpobWvYmsTmoK2YnNRVsvtq9NMPBIiZ1ZjKsThT+zzA9pvCwuN+tW2z9pRzpnicOtyLjgRvBG8HuNeeDbuHLF8HExdpY55esBBZkLWRbkjrHLPbLxzVHXpfg8P1Rw0WIUKzMVDZI2z5SSVZjnNlCi+gBNuFQWvTy1RHjU8tUeqUVTbE6W4fFJmjkAPFHIV1PeL6+IuKt3OldKkmrR0Jpq0Koriteu0xhRSVbU0qgAoopEl6AF0VxWvXaACmMXFceYGPI0/SFfWkwMVt8RgHPhT4gV57tHDRknIrLXvDxg6EA+NZLplsOFYjIEAa4GnG9cmto2rOXV0rVnkmRhupxcVJzNarF9H7QiTdfh3VRPccK4nBxORxcRnCbQKnU1qsLtHsjWsnKVbuNLhxjILU4y2jjKiInaNTYyPN51bdGOiT4gFjdV4Hmah7YwRR7qpyIcl/3hvpbGlYtrSs0nQSVWfI47S7jWx2vsz6SKQDVWHqqi6P7LX5KkyC0i3YnmAdRW2hcMqnmAa9DSj5aZ3acfLTHKKKK6S5wmkrJelkU2UtrQB1xfSupuoWlUAJcaUiI04aRFSEOU1KNadpuXhQwYpDpSqKKYzNbcwTgStPJ18LXKwDCiUrpp5upsdbm3iKxWL2vgjHGAtwJDZUvh2ja57b+dpbT62+19NPWqzHSnojFMDKuGWSYEEjOYs9uDMDY62uTra9tbVz6um3mJDUg+aKLDY2FwnVMFInhJDWxDFiLJIZusGgsQGucljpqAIW1NrYHMpMbOOsJus+VMxJPWjDBuyt+1qFvv7V7lzFNgjI0SquEaOZMPJuXrI5L9YLg3t2B223XBvrUjZ+w8LjhG8OCyxh3WR85jIyFTbIpIcMrHUG4YWPGoZeFRHLwqH9l7Qw0s7dT1Rm0tMMG7qrEKMxkDC3EXNvE8dls2CVY7TyrK9z2lTILX0GW53UvZ+zo4EEcSBEHBefMneT3mpNdcIVzOmEa5jURp2m4uNOVtFBm9jT1N/WpwUCCiiimMQg30uuCu0AFMsNaept94pALBqp6R4TrVRObi9W9ctf0UNWqE1aopdt4dEw5uBZRXkmInzOznduUd3OvXtswdc6xHzbZm8BuFeZdL8GFxLRxrbcABztwri/8ASupya66lDiFB1FMLMRpWy2d0TOIiJ1VkGUj94VksbgWjcowIINq45Qayc0otZPfsPhFRQqKAANAKz2D2IJUnjkXR3Zh3XrUU0kVie+vXcUz03FMh7J2X1MIj32BFK2JJeED7JK+okVPqt2SuVpV4B7+vWiqaCqosqK4TXa2aCq7b2OMULMpAY6AnULxZyOIVQzW45bVY1UbWxGYFRmBDAAoe3e9iVuLXsTbvIrMngzLkc2ZE942zdjJcnMzF8yg65t5vrew3aDUhbiqroxMXwsTMkytlykYj9scpK5n5k2ve3GrWiPII8gpqPeadppfOpjHaRLupdJk3UxnVrtMQ4pSxQMM6qrMvEK5YKT45G9VdxOMWMAsQAWVRf7TsFUeJJApWKx6imxLSg4pjImP2RHMYy63MUiyrw7SggX5jXdUtEAFgAByGgpDYlAyoWUMwJVSRmYLa5A3kC4v407SpCwFFNwYhXGZWDC5FxqLqSpHoII9FdWZSSoIJW1xfUX1FxwvTGcTeacpv61NbP2lHOmeJ1dLkXU6XBsR40rFY628U5TUzW1OgGp8BrXcPiFdFdCGV1DKRuKsLgj0GgBykcfRS6SyXpjI2NjZkYIbNcEakXAIJXMNVuARcbr3qsixjx4lIywIkQFkuxyk58sgBvlF0ykBjcuN2UlrzqxWcGKJxsl1xCqhjUdZYYdvopWLxab+Z13DwqcsNE5Yo0tNy8KIJswv6K7LurZsUTXEGlcYXFcD+6gZBwhzTTHllX1C/61FPRpPlJxDakDQcjzqVsWPsu3F3Y/pVi26sqKayYSTWSl6O4Ur1uYedIW9dSsVsOB2zPGpPMipsMdhSyKFFVQ1FVR2iiitmgqqwDESygixLXHhbSrWkOo38d1JoTQKbmmcTOAQDe31iN1+AJ9/q51CwfSCNjbLIgvIuaRCi5o2ClbtvJ1I5hTyqAm2uvJAzpESMzKSshY2VYwRbL9W5Ukguo0JOXDmjLkibOqk9VIPOZMt1HVlu24GXjohuLcBrfWomG2ccQCHZWhzyIoANnTzGBa9yNZFUi1gb66EV0mxoLtIyMoUlbGWXzbhXcsGCqMrE9oG66k2OlngMLKYsPLC2QsI86SFzH1R1YpHvRyLWG4DS1YWXlGObyjQKtgANw0oZrV2mWNzVyw4r3pB86k7q6za0hFJielwjx64R4XCuq5Ztchdr5Utbja1779Lca70fkxUjyyyspgmVWgQABo1zNYHS5LJkYm+820tXenM+XBSWtmbKqXbLaS4ZGXeWZSoYKASSB4iX0bx5mwsTmFoSVymNgQVy9nQHXLppfhapK99N+pPO+m/UzOLaSLbcTRjMJsMBIt96rIVzKDxXstbkG50/5UcMxwBYEgxyxPof3sg9RcH0UvbpybU2c/2hiYj6YwR7zVl07w2fZ2KHKJm/BZ/9NYauM1+8ibXlmv3kT9mGRokMq5ZMoDjTzxoxBG8EgkdxFVHSrY+LlMT4SfqmiLEqxYJJfLYNlBvaxFiLdo7qutl4sSQRPfz442/EoP61IaWquKlGizinGjK7IwSYyUY11YOjBIhcjII0KyKRx+keUH+AVqOsNIigAFlUAXY2AsLsxZj4kkn0051RpxjSCMaMd0AaSKTGYcgtFFiJRGxNyDcEofEMrDmc9JwmIki23OoDNFPFEX4hCFyxt/DdWX+fWp3R9Mu0NopzbDSj+eIg+9adKZNrof8Am4Jx6Yp1P5PUEvKvR/KIpeVej+UaFt4ql2Rs0Q43FCMZY5EglKjzRKzTKxUcLhFJ/wC9WuOzZGyWD5Wy3Fxmt2bjiL2rGbN6XmaTDhJZHMgwmixnKZFzDFxswWwKq6OeWUeBrOSTVlJySas2e0sIJYnjJIDqyEjQgOpW4PPWsv5LZ5Tggki6IzCNrixQOyleYKsrC3IrWvfdWL2NtA4bC41V86PGzRRg7s08idVfuzSg+ANKeJqXowliSfozag12ouHICBVNwvYvvN10Nzz0176lVUocLVA2jsgSMHByyKLBuOW+YDXQdsKdx3EbiamS1E2pBM6osTqgY2lJzZxGVIJiYea4JBBOmlKXIT5FbhGAYtKVMscrIMq2a7XEagEnKpjYNbcSdTe9To3sitZsz2Ki1m4XDDnrre9ufKh2ns6N8Q8UgbRE7ReUsUOZ85yMCwzggDzVK6AFlu/goBEpMYZJAzLZpGaKQrckNfQCyntasLEa2sYptE02aeF7qCKTO1gaptn9JUMTkq+dNSgF3ZmztkRTYl7q4ykA9nkQTZYHaCzdYArjq3MZzoVuQAbrfzl13iqqSfIopJjWw79Wbi3aa3herGuKtt1drSVIaVBRRRTGFFFFABTWIkAAubXNh3nlSpJQu8gXNhc21PCs30jkWZkHZKQN1pa7E58hAy5WHm5wx0YW3gXBrMpUjMnSLPaMwGXMxysQlrE5iT5uUb77uO6s/s3ZzyzsUH0SyluszXDdXNmVQLCxugB87QntKSQZkzFXLSEi2ozZWcExl1JWwGVSGsb3up767s+eSHCI2TLGCSbAFlSR5TnJLDKihkYk62VtL7ovzPJJ5eS1bZUDEGQJKyAauFYgLrrpwOutWEcgYAjUGsY3TAdf1RVGw4wnykTKT5tz2uWX6vO/qp7yZYWYYVpJ2cmeRpVDkkhWA113Zjc+FjxrUdROVI1GacqRrXOlEY0okGlJjbhVShG2ztFMPBJNJ5saljbebblHeTYDxpjZEUghQy/tGGd+Qd+0VHct8o7lFU/lLkK4NWsWRcRA0gHGNXuR6wtT+je3TjEkmCMkRfLFmADMqgZnNubEjf8AVqe5b9voT3eehW1TabCvvAlePw62F7MORzKBfk5507tzb8eEhMsrEKNABYszHcqjidPcTU+TDK4XMPNZWH8Sm4NZDaOyE2htF4piepwaRHqwbZ5JwWLMRrYKqjT177qdx+nmwla5c2V23OkMeJj2fi47gJjUVgbZkLDtKbdwB7wRW22ph+shlTfmjkX8SEfrXlfTDoPNgxI8DFsLmWRlvrGVJylgfOAzEBhrY68zZReVrErpJggedutT3FWrnjq7W1qYIR1Nra1MFjh8Pi8VsfCJhGCsyBZGLlCEjumVSATqQL9w76p4eiu2cOLxTE/urPmH4ZezUfot0vx0cAgwuE6wIzgMUka2Zy2UkEKLZuJrR4bo7tTFa4vGHDod8cOUPbkSmg9LN4VlVqJNXddMGVU0mruuhQ/OXtDCv1eKiRmFiQy5Hsf3kOX/AC1c4byzQkfSYeVD+6UceslT7qci2JsuE5I4DjJQbNlvMcxNu25IiQ35kb91WewtjQS5mbB4JFAXKkapK4uM13fKFBIIIC337zWorVTpS/PuaitROlL8+4jZWJzbVL5WUYjARS5XADDJKQAwBNjZt16n7bFsfgH5nExH+aHOB64qjbTOXa2Cb/mQ4mI/yhZBTnSjE/SYUj/hY+BCf/didf8A9BVuSd9/hleSa9fhmhncC1yBc2Fza5tuHM6e6o2K2rFC8MbGzTsypYaFgpc3/veRzrFSY2TEbaiN/oYWxMaDXz4oR1r2/ilVb/u1O8owyDBYn/kYqMn+Bj2v+gU3q4cl0Y3qYbXRmgx3SCOPEw4ZjZ51kKnhdMtlPe3at/DbjVJhNmxy4raWHlW6SfJZrXIPajtmBGoIaIG9N+UbDKqQYopm+SzoX3g9U5AaxGoIYIQeBFSkkA2rcG4nwIIPAmKfQ/hkpSdyp9/ZqjMncqff+UXmAwCQxpHGLKugFyTvuSSdSSSSSeJqdVHg+kiPjJsIezJCEI189WRWa3epbUciDzq8q0WmsFotdBEo0rsZ0ofdSYjTGRNoYWGXSREcpr2gLrmGpBO6+l7VX7V2SzxgwsCUNwtxawRkKrlIA0II1GqDUbxkdnbQmwLbRSUNLJHmxEQcsQ6MwBkHcBYm261tLVpNkdIDKYgLdbKkMjova6pGXPmk1BAIBAOti63Fqgpxnh8yKmpYfMa2BKqoVN45DLly3JylkV+rLhVA1Y7wN3HStTJKFAu2psNeJOlZQgiecOMsjmJl0Fi2RIy2bXKO0w+1Ze4X7j4C4iJ1aM9dHmJ6v6ORfNZStlsQAWv+0XQ21Iy2qhxlSNcrXrtQsHjlYKQwBbTKTZg2t1IOtxlYW39k1Nq6dlU7CiiimMKROhKsFbKxBAawNjbQ2Oh8KXRQBQ4/COP2gMxNwjjs9WbE6oNBoCM2pN8psDWexGFfO5YFkW4IA6vLcgtc9W+a4ObIzC4ewvnIG/rObbgPXwlELmQlHACZbJ2kdie0tibXUX17hUNSHUjOJXSRlJj8o7YucpCEKr2cl2UXBuoJvmAsD2VveoG0oZflauw+jAzRMiTKqRhPpjPIrxoQWym5JBAO7dV7ioGRsrKDmzCNTmZOsCERsCVuTZFBzE2ueG9vZ+EMuEiyuWitmC3a7KmfKja6qRZWS1uFhrWHG8GHG8Gf2+zHERdQ2E6m8GbOPo9T9GTa65LeZm43ym9eimWsZP0SDTySl0McmGGHWFFsAOyLCxtlGW9raE91SvJpPNJglE4cNG7RqXBDMihSN++xJX+WnptqTT6jhalT6mmJop8Cgiuii9Ge2sflOITCEnq8nXT20zJmyxwk8mYMW5hLcTV+IwFsoAAFgALAAbgAKxfSHbo2dtDrpEZocTAqEoAWWSFnIAuRoVk3X7+FZ7F9K8ZtaQ4fCKYYvrm9mynS8kg80furqe+ud6sYtrr2IPVUW117Gm6ReUzD4S6J9NKNCqEBFPJpNRfuAJ52rAN0uxa4s45YCgcKrjJJ1TooAAZjxsBqOXjf0fot0Aw2EAbKJZR/xHA0P7ibkHv76h4/yrYSMHLnkIlyEAW7AtmkUnQrvAGhJHAa1Oak8zlXYnNSeZyocfba7R2XiXWNkvFMhDWPaSPN2SPOF7a2G46VZbG2qTgMIw1eWOFFv9sp2m8FCux7lNT8Ph4mhAiVVjlUsAq5QRKLk5bCxOa+7jWN6PxYk4LZ8mHjWRohiYmV3CBWZjGsh5hcpuBrZjaq24tdcflfJTKa64/K+S66JPkxG0Yj9XF9YPCeNW/Q1VdLekGFhmy4ppsQSA3UIQIUU+bnTMocnf2y3gBarDZimPa2KQm/WYfDS35lLxE1numuDkweLbGiKLEQTZFkWVFbIQoQC5BKA20YaXNiDpec21DHczJtQ/2Pv5SsE8PVIr4exRoyYUaNGjdXU5I33XUaC1W3RTbGDUvlxyyNIRYSBYioBZsoUgE9p2362sOFZvbu2dj5FK4USu6g5YQYspYXys6kAN3ANVFhfJ/isUc0WF+TxncJpDu/mGc/hqXEmpYqX2v+iXEmpYp/a/6PSelxC4jZ0o4Yrq/RNGy/pVD0720IJZUfeXweKh5MYpAsiX4GyA69/ddW0+jxwOzIQWzPFisPM5BJXN1gWy33KAQNw4njV9052HFPhJi8YZ4opmjbUFWCE6EHUdkaHTSrS3ST6Pn7FZbmn0fP2MxgseME2zp59FnhxJdrE5XxEiTZiBrxUeA7ql9Mtux46NcFhHEryZpGK6qqxI0gXN9pmVRpuvrvFaPFbBh2hgoVlBClIpEKWDITGPN0tuJFrWqp2NhNn7LnWLrD189lBftMFY9kEqoWNSQN+/TgNE4yXltbWJxaxflZnz5SIJtnvBiEk61oTH2VBVmC2V737JuATcb+dabC4NlxGy83nLhZo28RDDp6watJ+hWDM3XnDp1mbPftBc2/MUvlJvrcik4ja+H6kY0veOJZSpH1ixCWHMkpYeNaUJL63/SZpQkvrf6mZ3pjAuE2lhsayAxyERSHUFHXzZARu7OhG4qjA7634cVm9sLFtHZjMWUK8XWBr3EbqM2p/dIIPpqd0enaTCYd2vmaCJj4mNSa3DEnXJ5NxxJ1yeSzdr6Vw6GlRpSnS9WKmO8oLSn5P1PUh872z363zR+zy9oC2bNbha+l6rdq5GwyKoV+wjSJh1csY9bNkhlUtDm83RhTOE2dLjMTtHrs0RIbDRMwOVEu+gva4NkJtvz99aTZfRwxLAoZWlhWNTKt1Lqpt1cliCyBWayk70U2NrVyU5tusM5ac233IGVhCi4lVeewv1SMvbMoyMLpcb0u2XfwNrFnEYSUxoGvIzJKRkunZtGHNgkhkzMUNrAdm9ly3qZJ2cRPmbO46hAxDXDsEKZSL5dRIbbr5eerm1MNIkanIWLOFzDKzqJHuzsjhUXzpL2AOo5aOjVDOBw7D9ohmu7AFRkGcubPcaAAg6i2W1xewJ0uBw0qm7y5hY9nKNL2t297WsRcjW9PJhwiKqiwUADwFOxnSrxhRaMaFUUUVQ2FFFFABTTGxp2kugIsaAKfG49CVdjG8Zuy6qwOUEkrrYnfqNw9NZ/Yc0iyAqWKSMwINihsrgMhsun0Y4XIZrsctl1MGwcPGrBIUVWQRsAAAUGayEDh22/EarV2eILuqvIjMewpXrFcdnOoNusJUa3Jble7XhKLtMi4u02TztaEHJJZSxCkkMUzNoFMuUKGvpYkG9WSIAABuGgrEYrGJkaJ4plGVwGliAHVkFLPIHI6tTILmwtx17R0eHxE7PGqJaJBaVpgQ8gKdkxAHQhvOzgd161Gdmozss2kpLScqW6XrnViqGxnF4KOdMksayLvyuoYXHGx41nejW0IFxOIhQKjiUxpEigZIYYwesIAsAzyNrxzAcK1dUOwCHxGNmsL9cIAbAHLDGm88Tnd/dyFYkvMjEllF1FxrM7bOzsIZGnWJWnKuy5c7yFDcHIL6Zhe9gL3J1qR0v6UrgoC4GaWQ5Yk+03Mga5RcX53A41jG6FsVSTGkyYvGyrGATpCrAs7kDeyxq1h5qnKLaXqerP/ABirf8E9SfSKtltJ5S3xLdXgMJJK/wBqSyov7zAE2H8RWtd0e2YcPho4iQWUXYjcXcl3IHLMxqPtnYObBvBh2GHutlKKABzUgbgRoSNdayeI6Wvs3Cx4UuMTjLBbAFliv5qMRq5GgA3nu0urem7m+n6gtwdz/fQseku2YsHjxPKSA2DZAqi7OyzqwAHgTqbCqZIcXtckSt8lwtlbqxrI6knKzA2JBKmxNl7OgNr1P6M9BmaT5XtAmWdrFY2sVTlmG4kcFHZXvO7R7COdZZeMs0p/kicwoPwx38WPOsqMpvzYT6fPwZUXJ5wn0+TCeTDZrQ43ExSxKWiUdplF1YPYFWIuAwJOm8AVp+k3lHw+EYx6yyjeiEAKeTudAe4XPcK5016THDqIoBmxU9kjAALKCSA59JIUHjc7ga70d6D4fBw9bMqyzBTJJI4zZSBmbJm3W113nf3BRTiuHB8ub7BFOK2Q/wCmf2ZtPGbXkyFEhwqOjS2FywUh1TM2pJsDoALangDuusE4xCDVVzQ35uUu/oGcL4huVNdEIycKkr+fiCcQ/jN2lX+VMijuUVA2Ek2FE3yoxRwRvO4fOLymaYyB2+zYHLbeS3cL0gmkm83zNQTSTebJPQXE5tm4Zj9WEKf/AI7p/prK4XoIuPwz4p3PynEgyob9iME9iOw3jKApJ3cN2sLY/lOiwuGigSB5WUNc5gi9p2aw0JO/kKr+iXlFODZopI2OHLMyKDeSEMxOVS1s667jbn3VB6unJRUu3uSepptRUuxbYHBbXxNsLiC8cHmyyEIGaMb1EgPbJGmm++pIvd/YnktdJ7YiVZMMjMyRhns5IIBZDZV5m1725V6Nh5w6qwvZlDC4sbEXFxwOtUeM6bYRCbTpIysFKRnO++zEKurBRdja9gpqvBgqcnf3ZThQVOTv7mMHkelEhUYoCAtcgZ85XvXzS1uN++3CvT8PAERUUWVVCgcgosB6hWY6QbaxhwUU+Dh7blWZSCzqhPZshAvfS/EA+kaPDSuY0MihHKjMoOYKxGoDcbHjW9KMItqKN6cYRbUUOtJSwaZCGo2PebJ9B1efMv7XNky5hn83W+W9u+rXRWxeNxcURDObM/ZUAMzNxIVFBLaamw3Cq3au1W6r6HshrAMB2lvct2CAQwUGw5su7jA2rtFesSWSOVT1R+jZAzKqMHa4VrFDdcxzWBSO991cwUxe/wBBMrORYyqsUUeUAJpnLC1gQAS1+Qtli526RJyvA3sSVUEiPYuHBBkK5gTk1DWBHakVQbkn7ROp1OExAN1LKXULmAIJFxcXA3Xqv2XsZI829mN1ZmsCwazNooAFydbDWw4AASMJsmKAnqokS4RSVABKxrlQE8bDQVqCaHFNFjSIqbLGnYxpVCgqiiimMKKKKACiiigBEu6o0iANmC305E2bXUgc7jXuqW26uINKTEVLIsZzFO1IX1Kuw1CZhlGt2yjQ2uE4WtTOzNotCsUUwUaIilSzakhVSwB1FwDc2HZNzm7N6RWb6S4I9XkXr7spW+HIEqhpYQWFyBbTXuB3ampyTjlGJJrKNLSDLTSCyhbk2AFybsbC1yeJpWTSqGwMhrAN0uTZ2KxkU6ORJKcREUAOYSqt11Itqtr8wa9DVKq9s4XCyFevSFyvm51ViPAG5qepFtWnTJzi2rTyZTohsyTHYn/EcStlGmGjOoUDc+u8DWx4sS2lhUzyjY58M2CxSrmWGZww3aSR5bX4XAYA8yK0C7cjGihjbdZbDw7VqaxW0usUq2Gzo2hV7FSORWxBqe1KG1PPf1M7Uo0nnv6mG2v5TZsWRBgIXV30zGxk78oFwgH2ydO7fWg6GdBUwn0spEmIa5LHUJfeEvvPNzqe4b5eBXqbiHBxxA78ikX8SE1qaNqyDfCPWw/MVmMc7pu3/BmMc7pu2WqrXni+UBMBHNhpInM0MswTdkdXkZ0ZmvdRlccN1rb9NenSHXWI6fZZW92lMzfI5ZVllhXrVtZpI+0LbtdRpwvuqk7f0umbnn6XRQdA+j8jO2PxdzPL+zDCxRCLZsv1bjQDgvjWy25hjJhp41854pUHiyMB7zT0eJRtVIbvXtW9W6mMTtWNNDIPDeR6BqK1GEYRo1GKjGjD7L8qeHiwUYZXM0aLGYwCLlFChs5FgptfmORqtwWyMXthxNinMWGBuiroCP8A01P/ANjX7r7hpZ9j4B5TN8kzuTmJsQhb7TIWyk+K1bjbp+rCPxj8gKhscsTePTr9yG1yxN49PySNkbBhw65YYlQDeQO0f4nPaY+Jp7amx4Z0yzxLIv7wuR/CRqD4VETak3/J/wCv4aU21pbawH0Fh+a10XGqL+WqI+Iwc2LbK14cN9Zd004+y1v2UXMec245dxtRgY1KlY0UquUEKoIXTsggaDuqGm3QLZo3HhlP6inv8YiNu1l/iBHvOlC2gqLCkNvFdjkDC4II5g3FJlHGqFByoG1MasKhjvYkKDmsSFZyLqpt2VY6jhbjU1HvWe6RYYieKS+IK9XMjLGw6hQELZ5RvudwI4gctcTdLBmTpYBC2aRpkUiURplUMxyi46sspIVgWLZd3b0Y2JFjHhcuZMlwSxA11ZmJvm3AG59e7nMgw4W5ve/6f709QoiURuCEKoHIevmaWVrtFbNiQgpVJZ7V0GgDtFFFAEP5cFtmDDQHVSPRcaU9Hi0bcwPpFRzNEBYArx8yRPyArsnVi1y2uo1c/wBazZmybRVeoj4Z9eIRz/ppYY8OsPoK/naix2Spd1LqHIXK+aR3Zl/Oxpv5UbgFteQ7R/ykW9VFhZYVSbdwRaSGQKHEbDMMuYizKyyKN91KkaXNnJAJFqmsWv8AWA/vkf1ri4e+8sfHP8VKWVRl5wN7PxbXYOM1iMpVW1uNRqOHM2321sSXZJZGNgFUd92PqXT30v5P4+/9TSBhhm3H/LRkMiHwubz3d+66qv4biuph413Rp6SP+9PjCjkPd+grhjHC3v8A60UOhIxAXcEHgx/RaR8oY/Z/zf0pwQj+7U+iAbh66eQGo3bkp9LfDSjK32AfBv6gU9au06GQ2kJBzREjvyn9aiS4VCNUK+gqPUTl91Wke6lM1qVWKrM5Psld6n1lB/0kC3dalYfZaDfc/h91jm99XWS5p9VturOxGdiK+KJQdIrnnl1/E39afadtB1Z9JUflepVNybxWqN0I6xvsr+JvhpLTN+7/AJv6VItSWNv71pgR1nI+z62H+mmpZFO9Yz6f6rTzkHu/vvrown9/7UsiIDYSMm4UqeaMAfzpxEcea5YcnW/+ZdfzqZ8lHIf343pPyUcvVl/pS2ioaTEH6ykd69oe7X3VT4tJMUiIVXMWv5rfQ3R0dsx0zAOcpBJJA4Mct4cKOR936GkjCjv/AM1/WDSabBqyYBXGe1Q3U7lLX8G/U1wuVFyWHeRceOh09Nq1ZqyYZOVCb6ixOzajUc1ZfysfzpTs32X8QVPuBFFhZIdKLhRqQPGomYfW6zwyPb3A/nSB1Q+0PEOP0osVj7bSTgwPhc+4XpuTFnT6NzcX0X3a0qRo1tctz3yH3UkvEderJ7+pc+/LSAaHSGLiSPHL/WhukEXP1Zf61563lhkO/CRnxkb4aF8sLjdhIx/O3w1jievsc/iId/Y9Hw21Q+iq3ddWt6WAIFcd5ibAIo5kkn1W/O1edfPJJ91T2jfDR88kn3VPaN8NPeu4/Eafc9G/w/N+0kZ+6+Vfwr/WnYkCCygKOQAFeZ/PFJ91j9o3w1w+WB/usftG+GjfEPEafc9QVb07XlXzwyfdU9o3w1354ZPusftG+GnxIh4nT7nqhYc6ZkNeZDyxyfdY/aN8NHzySfdU9o3w0cSIeJ0+56XmP+9dWMnjXmXzxSfdY/aN8Nd+eSX7qntG+GlxIh4jT7nqSoBSq8r+eWT7qntG+Gj55JPuqe0b4afEiPxOn3PVKK8r+eWT7qntG+Gj55Jfuqe0b4aOJEPE6fc9NluDpSLsTXmp8scn3VPaN8NA8scg/wDKx+0b4aXEiLxGn3PTwpHKla15d88sn3VPaN8NHzyS/dU9o3w0+JEfidPueoXb+7V2UV5d88kv3VPaN8NHzySfdU9o3w0cSIeJ0+56cJDXN9eYfPBJ91T2jfDSh5YpB/5VPaN8NLiRF4nT7nqKx13LXlvzyS/dU9o3w0fPJL91T2jfDT4kR+J0+56lrRm7q8t+eSX7qntG+Gj55Jfuqe0b4aOJEPE6fc9Szig68a8t+eST7qntG+GufPFJ90j9o3w0cSIeJ0+56oBXa8q+eGT7qntG+Gj54ZPuqe0f4aOJEPE6fc9MmwCMb2sftKcp9Y3+mmWhlXzJAw5ONfxD+lec/PFJ91T2jfDXR5Y5PusftG+GlviLxGn3PSY8S4W8iAfwZmPqAqMdvRg9rMPEAfmb15/88kn3VPaN8NB8skn3WP2jfDS3ruHiId/Y9C/8QQ/a/wCn+tJ/8QR8Ax8AD+tee/O+/wB0i/GfhpXzySfdU9o3w0cT19heIh39jzuiu0VznmHKKKKACnsJiTGwYAEi411Got+tFFAEkbWI3RRD+T33veuHapzX6uLda2TS2/nz/M0UU7HuYmPaRCgdXEe8oCT4+nWh9pXt9FELa6INd+/17vCiilYWzqbTtm+ji7XNN2gFh6veedEu0swI6qJb381ADryPCiiiwtgm0yN6Iw7Vsy5suZi2nr9wpf8Ai+luph/B/wB6KKLDcxtNpkMWCRi4tYLZd9729FH+I7voohYg+bxBB57ja1uVFFFhbOttPS3VRDQDRNQR9a999cbaRuCI4wQQ1wnEbv8AbdRRRYWxb7WJt9FELFTouvZIsLk7tLek0ldpWN+qi3AWyaaAi+/frXKKLC2dO0+1fqoeOmTTX061wbR3fRx/W+rvzZtPAZtB3CiiiwtipNqXt9FELG+ieOm/dr7q6draW6qHcf8AhjeePjpRRRYbmdba1/8Agw3PHJrw7/7vTRx+gHVx6Zdcupy87nW/HnRRRYWxwbW5wwkcsluV9b8bVwbU1v1UW4C2TTS+u/fc+4UUU7Dczh2pu+iiFip0QalSDr48fGu/4n/6MO63md1r3ve9copWFs7HtSwt1MR0AuU1Nhx19NNS43MmXIg3doLZjYAam/dXaKLC2RaK7RQI5RRRQAUUUUA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790700"/>
            <a:ext cx="66579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48" name="AutoShape 4" descr="data:image/jpeg;base64,/9j/4AAQSkZJRgABAQAAAQABAAD/2wCEAAkGBhQSERQUExIVFRUUFRQVFxgVFhQXFRYVFBQVFhcUFxQXHCYeFxojHBUXHy8gIycpLSwsFR8xNTAqNSYrLCkBCQoKDgwOGg8PGi8lHyQpLiwsLCksLCwsKiwsKiwsLCwsLCwpKSwsLC8sKiksLCwpLCwpLCwsLCwsNCwsLCwsLP/AABEIAKgBLAMBIgACEQEDEQH/xAAbAAABBQEBAAAAAAAAAAAAAAAAAgMEBQYBB//EAEkQAAIBAgMEBQcJBgQEBwAAAAECAwARBBIhBTFBUQYTImFxBzKBkZOh0hQXI0JSVJKxwTNicoLR8BWiwvFDU7LhFkRjc4Ozw//EABkBAAMBAQEAAAAAAAAAAAAAAAABAwIEBf/EAC0RAAICAQIEBQQCAwEAAAAAAAABAhEhAxITMUFRFCJhodEyccHwsfFCgZEE/9oADAMBAAIRAxEAPwCRtnaZvvqj+VvvBNLY5jmY6fnTqSDguleK3bPJbtkN5nalQ4a57V6udnbPMrhd1+6r3C7BVcSkTjRjv5itR02zSg2QtgRwAj6FnNeh7JhBtbDhB32qwwWyoohZEA9GtS69HT0tvM7tPT2nAK7RRVywUUUUAFFJc6V1TcUAdoopDPrQAuiiigAopEkyrqzADvIG7xrC9KfKFhjeGN5m1GeSBgthuORybkjfpobWvYmsTmoK2YnNRVsvtq9NMPBIiZ1ZjKsThT+zzA9pvCwuN+tW2z9pRzpnicOtyLjgRvBG8HuNeeDbuHLF8HExdpY55esBBZkLWRbkjrHLPbLxzVHXpfg8P1Rw0WIUKzMVDZI2z5SSVZjnNlCi+gBNuFQWvTy1RHjU8tUeqUVTbE6W4fFJmjkAPFHIV1PeL6+IuKt3OldKkmrR0Jpq0Koriteu0xhRSVbU0qgAoopEl6AF0VxWvXaACmMXFceYGPI0/SFfWkwMVt8RgHPhT4gV57tHDRknIrLXvDxg6EA+NZLplsOFYjIEAa4GnG9cmto2rOXV0rVnkmRhupxcVJzNarF9H7QiTdfh3VRPccK4nBxORxcRnCbQKnU1qsLtHsjWsnKVbuNLhxjILU4y2jjKiInaNTYyPN51bdGOiT4gFjdV4Hmah7YwRR7qpyIcl/3hvpbGlYtrSs0nQSVWfI47S7jWx2vsz6SKQDVWHqqi6P7LX5KkyC0i3YnmAdRW2hcMqnmAa9DSj5aZ3acfLTHKKKK6S5wmkrJelkU2UtrQB1xfSupuoWlUAJcaUiI04aRFSEOU1KNadpuXhQwYpDpSqKKYzNbcwTgStPJ18LXKwDCiUrpp5upsdbm3iKxWL2vgjHGAtwJDZUvh2ja57b+dpbT62+19NPWqzHSnojFMDKuGWSYEEjOYs9uDMDY62uTra9tbVz6um3mJDUg+aKLDY2FwnVMFInhJDWxDFiLJIZusGgsQGucljpqAIW1NrYHMpMbOOsJus+VMxJPWjDBuyt+1qFvv7V7lzFNgjI0SquEaOZMPJuXrI5L9YLg3t2B223XBvrUjZ+w8LjhG8OCyxh3WR85jIyFTbIpIcMrHUG4YWPGoZeFRHLwqH9l7Qw0s7dT1Rm0tMMG7qrEKMxkDC3EXNvE8dls2CVY7TyrK9z2lTILX0GW53UvZ+zo4EEcSBEHBefMneT3mpNdcIVzOmEa5jURp2m4uNOVtFBm9jT1N/WpwUCCiiimMQg30uuCu0AFMsNaept94pALBqp6R4TrVRObi9W9ctf0UNWqE1aopdt4dEw5uBZRXkmInzOznduUd3OvXtswdc6xHzbZm8BuFeZdL8GFxLRxrbcABztwri/8ASupya66lDiFB1FMLMRpWy2d0TOIiJ1VkGUj94VksbgWjcowIINq45Qayc0otZPfsPhFRQqKAANAKz2D2IJUnjkXR3Zh3XrUU0kVie+vXcUz03FMh7J2X1MIj32BFK2JJeED7JK+okVPqt2SuVpV4B7+vWiqaCqosqK4TXa2aCq7b2OMULMpAY6AnULxZyOIVQzW45bVY1UbWxGYFRmBDAAoe3e9iVuLXsTbvIrMngzLkc2ZE942zdjJcnMzF8yg65t5vrew3aDUhbiqroxMXwsTMkytlykYj9scpK5n5k2ve3GrWiPII8gpqPeadppfOpjHaRLupdJk3UxnVrtMQ4pSxQMM6qrMvEK5YKT45G9VdxOMWMAsQAWVRf7TsFUeJJApWKx6imxLSg4pjImP2RHMYy63MUiyrw7SggX5jXdUtEAFgAByGgpDYlAyoWUMwJVSRmYLa5A3kC4v407SpCwFFNwYhXGZWDC5FxqLqSpHoII9FdWZSSoIJW1xfUX1FxwvTGcTeacpv61NbP2lHOmeJ1dLkXU6XBsR40rFY628U5TUzW1OgGp8BrXcPiFdFdCGV1DKRuKsLgj0GgBykcfRS6SyXpjI2NjZkYIbNcEakXAIJXMNVuARcbr3qsixjx4lIywIkQFkuxyk58sgBvlF0ykBjcuN2UlrzqxWcGKJxsl1xCqhjUdZYYdvopWLxab+Z13DwqcsNE5Yo0tNy8KIJswv6K7LurZsUTXEGlcYXFcD+6gZBwhzTTHllX1C/61FPRpPlJxDakDQcjzqVsWPsu3F3Y/pVi26sqKayYSTWSl6O4Ur1uYedIW9dSsVsOB2zPGpPMipsMdhSyKFFVQ1FVR2iiitmgqqwDESygixLXHhbSrWkOo38d1JoTQKbmmcTOAQDe31iN1+AJ9/q51CwfSCNjbLIgvIuaRCi5o2ClbtvJ1I5hTyqAm2uvJAzpESMzKSshY2VYwRbL9W5Ukguo0JOXDmjLkibOqk9VIPOZMt1HVlu24GXjohuLcBrfWomG2ccQCHZWhzyIoANnTzGBa9yNZFUi1gb66EV0mxoLtIyMoUlbGWXzbhXcsGCqMrE9oG66k2OlngMLKYsPLC2QsI86SFzH1R1YpHvRyLWG4DS1YWXlGObyjQKtgANw0oZrV2mWNzVyw4r3pB86k7q6za0hFJielwjx64R4XCuq5Ztchdr5Utbja1779Lca70fkxUjyyyspgmVWgQABo1zNYHS5LJkYm+820tXenM+XBSWtmbKqXbLaS4ZGXeWZSoYKASSB4iX0bx5mwsTmFoSVymNgQVy9nQHXLppfhapK99N+pPO+m/UzOLaSLbcTRjMJsMBIt96rIVzKDxXstbkG50/5UcMxwBYEgxyxPof3sg9RcH0UvbpybU2c/2hiYj6YwR7zVl07w2fZ2KHKJm/BZ/9NYauM1+8ibXlmv3kT9mGRokMq5ZMoDjTzxoxBG8EgkdxFVHSrY+LlMT4SfqmiLEqxYJJfLYNlBvaxFiLdo7qutl4sSQRPfz442/EoP61IaWquKlGizinGjK7IwSYyUY11YOjBIhcjII0KyKRx+keUH+AVqOsNIigAFlUAXY2AsLsxZj4kkn0051RpxjSCMaMd0AaSKTGYcgtFFiJRGxNyDcEofEMrDmc9JwmIki23OoDNFPFEX4hCFyxt/DdWX+fWp3R9Mu0NopzbDSj+eIg+9adKZNrof8Am4Jx6Yp1P5PUEvKvR/KIpeVej+UaFt4ql2Rs0Q43FCMZY5EglKjzRKzTKxUcLhFJ/wC9WuOzZGyWD5Wy3Fxmt2bjiL2rGbN6XmaTDhJZHMgwmixnKZFzDFxswWwKq6OeWUeBrOSTVlJySas2e0sIJYnjJIDqyEjQgOpW4PPWsv5LZ5Tggki6IzCNrixQOyleYKsrC3IrWvfdWL2NtA4bC41V86PGzRRg7s08idVfuzSg+ANKeJqXowliSfozag12ouHICBVNwvYvvN10Nzz0176lVUocLVA2jsgSMHByyKLBuOW+YDXQdsKdx3EbiamS1E2pBM6osTqgY2lJzZxGVIJiYea4JBBOmlKXIT5FbhGAYtKVMscrIMq2a7XEagEnKpjYNbcSdTe9To3sitZsz2Ki1m4XDDnrre9ufKh2ns6N8Q8UgbRE7ReUsUOZ85yMCwzggDzVK6AFlu/goBEpMYZJAzLZpGaKQrckNfQCyntasLEa2sYptE02aeF7qCKTO1gaptn9JUMTkq+dNSgF3ZmztkRTYl7q4ykA9nkQTZYHaCzdYArjq3MZzoVuQAbrfzl13iqqSfIopJjWw79Wbi3aa3herGuKtt1drSVIaVBRRRTGFFFFABTWIkAAubXNh3nlSpJQu8gXNhc21PCs30jkWZkHZKQN1pa7E58hAy5WHm5wx0YW3gXBrMpUjMnSLPaMwGXMxysQlrE5iT5uUb77uO6s/s3ZzyzsUH0SyluszXDdXNmVQLCxugB87QntKSQZkzFXLSEi2ozZWcExl1JWwGVSGsb3up767s+eSHCI2TLGCSbAFlSR5TnJLDKihkYk62VtL7ovzPJJ5eS1bZUDEGQJKyAauFYgLrrpwOutWEcgYAjUGsY3TAdf1RVGw4wnykTKT5tz2uWX6vO/qp7yZYWYYVpJ2cmeRpVDkkhWA113Zjc+FjxrUdROVI1GacqRrXOlEY0okGlJjbhVShG2ztFMPBJNJ5saljbebblHeTYDxpjZEUghQy/tGGd+Qd+0VHct8o7lFU/lLkK4NWsWRcRA0gHGNXuR6wtT+je3TjEkmCMkRfLFmADMqgZnNubEjf8AVqe5b9voT3eehW1TabCvvAlePw62F7MORzKBfk5507tzb8eEhMsrEKNABYszHcqjidPcTU+TDK4XMPNZWH8Sm4NZDaOyE2htF4piepwaRHqwbZ5JwWLMRrYKqjT177qdx+nmwla5c2V23OkMeJj2fi47gJjUVgbZkLDtKbdwB7wRW22ph+shlTfmjkX8SEfrXlfTDoPNgxI8DFsLmWRlvrGVJylgfOAzEBhrY68zZReVrErpJggedutT3FWrnjq7W1qYIR1Nra1MFjh8Pi8VsfCJhGCsyBZGLlCEjumVSATqQL9w76p4eiu2cOLxTE/urPmH4ZezUfot0vx0cAgwuE6wIzgMUka2Zy2UkEKLZuJrR4bo7tTFa4vGHDod8cOUPbkSmg9LN4VlVqJNXddMGVU0mruuhQ/OXtDCv1eKiRmFiQy5Hsf3kOX/AC1c4byzQkfSYeVD+6UceslT7qci2JsuE5I4DjJQbNlvMcxNu25IiQ35kb91WewtjQS5mbB4JFAXKkapK4uM13fKFBIIIC337zWorVTpS/PuaitROlL8+4jZWJzbVL5WUYjARS5XADDJKQAwBNjZt16n7bFsfgH5nExH+aHOB64qjbTOXa2Cb/mQ4mI/yhZBTnSjE/SYUj/hY+BCf/didf8A9BVuSd9/hleSa9fhmhncC1yBc2Fza5tuHM6e6o2K2rFC8MbGzTsypYaFgpc3/veRzrFSY2TEbaiN/oYWxMaDXz4oR1r2/ilVb/u1O8owyDBYn/kYqMn+Bj2v+gU3q4cl0Y3qYbXRmgx3SCOPEw4ZjZ51kKnhdMtlPe3at/DbjVJhNmxy4raWHlW6SfJZrXIPajtmBGoIaIG9N+UbDKqQYopm+SzoX3g9U5AaxGoIYIQeBFSkkA2rcG4nwIIPAmKfQ/hkpSdyp9/ZqjMncqff+UXmAwCQxpHGLKugFyTvuSSdSSSSSeJqdVHg+kiPjJsIezJCEI189WRWa3epbUciDzq8q0WmsFotdBEo0rsZ0ofdSYjTGRNoYWGXSREcpr2gLrmGpBO6+l7VX7V2SzxgwsCUNwtxawRkKrlIA0II1GqDUbxkdnbQmwLbRSUNLJHmxEQcsQ6MwBkHcBYm261tLVpNkdIDKYgLdbKkMjova6pGXPmk1BAIBAOti63Fqgpxnh8yKmpYfMa2BKqoVN45DLly3JylkV+rLhVA1Y7wN3HStTJKFAu2psNeJOlZQgiecOMsjmJl0Fi2RIy2bXKO0w+1Ze4X7j4C4iJ1aM9dHmJ6v6ORfNZStlsQAWv+0XQ21Iy2qhxlSNcrXrtQsHjlYKQwBbTKTZg2t1IOtxlYW39k1Nq6dlU7CiiimMKROhKsFbKxBAawNjbQ2Oh8KXRQBQ4/COP2gMxNwjjs9WbE6oNBoCM2pN8psDWexGFfO5YFkW4IA6vLcgtc9W+a4ObIzC4ewvnIG/rObbgPXwlELmQlHACZbJ2kdie0tibXUX17hUNSHUjOJXSRlJj8o7YucpCEKr2cl2UXBuoJvmAsD2VveoG0oZflauw+jAzRMiTKqRhPpjPIrxoQWym5JBAO7dV7ioGRsrKDmzCNTmZOsCERsCVuTZFBzE2ueG9vZ+EMuEiyuWitmC3a7KmfKja6qRZWS1uFhrWHG8GHG8Gf2+zHERdQ2E6m8GbOPo9T9GTa65LeZm43ym9eimWsZP0SDTySl0McmGGHWFFsAOyLCxtlGW9raE91SvJpPNJglE4cNG7RqXBDMihSN++xJX+WnptqTT6jhalT6mmJop8Cgiuii9Ge2sflOITCEnq8nXT20zJmyxwk8mYMW5hLcTV+IwFsoAAFgALAAbgAKxfSHbo2dtDrpEZocTAqEoAWWSFnIAuRoVk3X7+FZ7F9K8ZtaQ4fCKYYvrm9mynS8kg80furqe+ud6sYtrr2IPVUW117Gm6ReUzD4S6J9NKNCqEBFPJpNRfuAJ52rAN0uxa4s45YCgcKrjJJ1TooAAZjxsBqOXjf0fot0Aw2EAbKJZR/xHA0P7ibkHv76h4/yrYSMHLnkIlyEAW7AtmkUnQrvAGhJHAa1Oak8zlXYnNSeZyocfba7R2XiXWNkvFMhDWPaSPN2SPOF7a2G46VZbG2qTgMIw1eWOFFv9sp2m8FCux7lNT8Ph4mhAiVVjlUsAq5QRKLk5bCxOa+7jWN6PxYk4LZ8mHjWRohiYmV3CBWZjGsh5hcpuBrZjaq24tdcflfJTKa64/K+S66JPkxG0Yj9XF9YPCeNW/Q1VdLekGFhmy4ppsQSA3UIQIUU+bnTMocnf2y3gBarDZimPa2KQm/WYfDS35lLxE1numuDkweLbGiKLEQTZFkWVFbIQoQC5BKA20YaXNiDpec21DHczJtQ/2Pv5SsE8PVIr4exRoyYUaNGjdXU5I33XUaC1W3RTbGDUvlxyyNIRYSBYioBZsoUgE9p2362sOFZvbu2dj5FK4USu6g5YQYspYXys6kAN3ANVFhfJ/isUc0WF+TxncJpDu/mGc/hqXEmpYqX2v+iXEmpYp/a/6PSelxC4jZ0o4Yrq/RNGy/pVD0720IJZUfeXweKh5MYpAsiX4GyA69/ddW0+jxwOzIQWzPFisPM5BJXN1gWy33KAQNw4njV9052HFPhJi8YZ4opmjbUFWCE6EHUdkaHTSrS3ST6Pn7FZbmn0fP2MxgseME2zp59FnhxJdrE5XxEiTZiBrxUeA7ql9Mtux46NcFhHEryZpGK6qqxI0gXN9pmVRpuvrvFaPFbBh2hgoVlBClIpEKWDITGPN0tuJFrWqp2NhNn7LnWLrD189lBftMFY9kEqoWNSQN+/TgNE4yXltbWJxaxflZnz5SIJtnvBiEk61oTH2VBVmC2V737JuATcb+dabC4NlxGy83nLhZo28RDDp6watJ+hWDM3XnDp1mbPftBc2/MUvlJvrcik4ja+H6kY0veOJZSpH1ixCWHMkpYeNaUJL63/SZpQkvrf6mZ3pjAuE2lhsayAxyERSHUFHXzZARu7OhG4qjA7634cVm9sLFtHZjMWUK8XWBr3EbqM2p/dIIPpqd0enaTCYd2vmaCJj4mNSa3DEnXJ5NxxJ1yeSzdr6Vw6GlRpSnS9WKmO8oLSn5P1PUh872z363zR+zy9oC2bNbha+l6rdq5GwyKoV+wjSJh1csY9bNkhlUtDm83RhTOE2dLjMTtHrs0RIbDRMwOVEu+gva4NkJtvz99aTZfRwxLAoZWlhWNTKt1Lqpt1cliCyBWayk70U2NrVyU5tusM5ac233IGVhCi4lVeewv1SMvbMoyMLpcb0u2XfwNrFnEYSUxoGvIzJKRkunZtGHNgkhkzMUNrAdm9ly3qZJ2cRPmbO46hAxDXDsEKZSL5dRIbbr5eerm1MNIkanIWLOFzDKzqJHuzsjhUXzpL2AOo5aOjVDOBw7D9ohmu7AFRkGcubPcaAAg6i2W1xewJ0uBw0qm7y5hY9nKNL2t297WsRcjW9PJhwiKqiwUADwFOxnSrxhRaMaFUUUVQ2FFFFABTTGxp2kugIsaAKfG49CVdjG8Zuy6qwOUEkrrYnfqNw9NZ/Yc0iyAqWKSMwINihsrgMhsun0Y4XIZrsctl1MGwcPGrBIUVWQRsAAAUGayEDh22/EarV2eILuqvIjMewpXrFcdnOoNusJUa3Jble7XhKLtMi4u02TztaEHJJZSxCkkMUzNoFMuUKGvpYkG9WSIAABuGgrEYrGJkaJ4plGVwGliAHVkFLPIHI6tTILmwtx17R0eHxE7PGqJaJBaVpgQ8gKdkxAHQhvOzgd161Gdmozss2kpLScqW6XrnViqGxnF4KOdMksayLvyuoYXHGx41nejW0IFxOIhQKjiUxpEigZIYYwesIAsAzyNrxzAcK1dUOwCHxGNmsL9cIAbAHLDGm88Tnd/dyFYkvMjEllF1FxrM7bOzsIZGnWJWnKuy5c7yFDcHIL6Zhe9gL3J1qR0v6UrgoC4GaWQ5Yk+03Mga5RcX53A41jG6FsVSTGkyYvGyrGATpCrAs7kDeyxq1h5qnKLaXqerP/ABirf8E9SfSKtltJ5S3xLdXgMJJK/wBqSyov7zAE2H8RWtd0e2YcPho4iQWUXYjcXcl3IHLMxqPtnYObBvBh2GHutlKKABzUgbgRoSNdayeI6Wvs3Cx4UuMTjLBbAFliv5qMRq5GgA3nu0urem7m+n6gtwdz/fQseku2YsHjxPKSA2DZAqi7OyzqwAHgTqbCqZIcXtckSt8lwtlbqxrI6knKzA2JBKmxNl7OgNr1P6M9BmaT5XtAmWdrFY2sVTlmG4kcFHZXvO7R7COdZZeMs0p/kicwoPwx38WPOsqMpvzYT6fPwZUXJ5wn0+TCeTDZrQ43ExSxKWiUdplF1YPYFWIuAwJOm8AVp+k3lHw+EYx6yyjeiEAKeTudAe4XPcK5016THDqIoBmxU9kjAALKCSA59JIUHjc7ga70d6D4fBw9bMqyzBTJJI4zZSBmbJm3W113nf3BRTiuHB8ub7BFOK2Q/wCmf2ZtPGbXkyFEhwqOjS2FywUh1TM2pJsDoALangDuusE4xCDVVzQ35uUu/oGcL4huVNdEIycKkr+fiCcQ/jN2lX+VMijuUVA2Ek2FE3yoxRwRvO4fOLymaYyB2+zYHLbeS3cL0gmkm83zNQTSTebJPQXE5tm4Zj9WEKf/AI7p/prK4XoIuPwz4p3PynEgyob9iME9iOw3jKApJ3cN2sLY/lOiwuGigSB5WUNc5gi9p2aw0JO/kKr+iXlFODZopI2OHLMyKDeSEMxOVS1s667jbn3VB6unJRUu3uSepptRUuxbYHBbXxNsLiC8cHmyyEIGaMb1EgPbJGmm++pIvd/YnktdJ7YiVZMMjMyRhns5IIBZDZV5m1725V6Nh5w6qwvZlDC4sbEXFxwOtUeM6bYRCbTpIysFKRnO++zEKurBRdja9gpqvBgqcnf3ZThQVOTv7mMHkelEhUYoCAtcgZ85XvXzS1uN++3CvT8PAERUUWVVCgcgosB6hWY6QbaxhwUU+Dh7blWZSCzqhPZshAvfS/EA+kaPDSuY0MihHKjMoOYKxGoDcbHjW9KMItqKN6cYRbUUOtJSwaZCGo2PebJ9B1efMv7XNky5hn83W+W9u+rXRWxeNxcURDObM/ZUAMzNxIVFBLaamw3Cq3au1W6r6HshrAMB2lvct2CAQwUGw5su7jA2rtFesSWSOVT1R+jZAzKqMHa4VrFDdcxzWBSO991cwUxe/wBBMrORYyqsUUeUAJpnLC1gQAS1+Qtli526RJyvA3sSVUEiPYuHBBkK5gTk1DWBHakVQbkn7ROp1OExAN1LKXULmAIJFxcXA3Xqv2XsZI829mN1ZmsCwazNooAFydbDWw4AASMJsmKAnqokS4RSVABKxrlQE8bDQVqCaHFNFjSIqbLGnYxpVCgqiiimMKKKKACiiigBEu6o0iANmC305E2bXUgc7jXuqW26uINKTEVLIsZzFO1IX1Kuw1CZhlGt2yjQ2uE4WtTOzNotCsUUwUaIilSzakhVSwB1FwDc2HZNzm7N6RWb6S4I9XkXr7spW+HIEqhpYQWFyBbTXuB3ampyTjlGJJrKNLSDLTSCyhbk2AFybsbC1yeJpWTSqGwMhrAN0uTZ2KxkU6ORJKcREUAOYSqt11Itqtr8wa9DVKq9s4XCyFevSFyvm51ViPAG5qepFtWnTJzi2rTyZTohsyTHYn/EcStlGmGjOoUDc+u8DWx4sS2lhUzyjY58M2CxSrmWGZww3aSR5bX4XAYA8yK0C7cjGihjbdZbDw7VqaxW0usUq2Gzo2hV7FSORWxBqe1KG1PPf1M7Uo0nnv6mG2v5TZsWRBgIXV30zGxk78oFwgH2ydO7fWg6GdBUwn0spEmIa5LHUJfeEvvPNzqe4b5eBXqbiHBxxA78ikX8SE1qaNqyDfCPWw/MVmMc7pu3/BmMc7pu2WqrXni+UBMBHNhpInM0MswTdkdXkZ0ZmvdRlccN1rb9NenSHXWI6fZZW92lMzfI5ZVllhXrVtZpI+0LbtdRpwvuqk7f0umbnn6XRQdA+j8jO2PxdzPL+zDCxRCLZsv1bjQDgvjWy25hjJhp41854pUHiyMB7zT0eJRtVIbvXtW9W6mMTtWNNDIPDeR6BqK1GEYRo1GKjGjD7L8qeHiwUYZXM0aLGYwCLlFChs5FgptfmORqtwWyMXthxNinMWGBuiroCP8A01P/ANjX7r7hpZ9j4B5TN8kzuTmJsQhb7TIWyk+K1bjbp+rCPxj8gKhscsTePTr9yG1yxN49PySNkbBhw65YYlQDeQO0f4nPaY+Jp7amx4Z0yzxLIv7wuR/CRqD4VETak3/J/wCv4aU21pbawH0Fh+a10XGqL+WqI+Iwc2LbK14cN9Zd004+y1v2UXMec245dxtRgY1KlY0UquUEKoIXTsggaDuqGm3QLZo3HhlP6inv8YiNu1l/iBHvOlC2gqLCkNvFdjkDC4II5g3FJlHGqFByoG1MasKhjvYkKDmsSFZyLqpt2VY6jhbjU1HvWe6RYYieKS+IK9XMjLGw6hQELZ5RvudwI4gctcTdLBmTpYBC2aRpkUiURplUMxyi46sspIVgWLZd3b0Y2JFjHhcuZMlwSxA11ZmJvm3AG59e7nMgw4W5ve/6f709QoiURuCEKoHIevmaWVrtFbNiQgpVJZ7V0GgDtFFFAEP5cFtmDDQHVSPRcaU9Hi0bcwPpFRzNEBYArx8yRPyArsnVi1y2uo1c/wBazZmybRVeoj4Z9eIRz/ppYY8OsPoK/naix2Spd1LqHIXK+aR3Zl/Oxpv5UbgFteQ7R/ykW9VFhZYVSbdwRaSGQKHEbDMMuYizKyyKN91KkaXNnJAJFqmsWv8AWA/vkf1ri4e+8sfHP8VKWVRl5wN7PxbXYOM1iMpVW1uNRqOHM2321sSXZJZGNgFUd92PqXT30v5P4+/9TSBhhm3H/LRkMiHwubz3d+66qv4biuph413Rp6SP+9PjCjkPd+grhjHC3v8A60UOhIxAXcEHgx/RaR8oY/Z/zf0pwQj+7U+iAbh66eQGo3bkp9LfDSjK32AfBv6gU9au06GQ2kJBzREjvyn9aiS4VCNUK+gqPUTl91Wke6lM1qVWKrM5Psld6n1lB/0kC3dalYfZaDfc/h91jm99XWS5p9VturOxGdiK+KJQdIrnnl1/E39afadtB1Z9JUflepVNybxWqN0I6xvsr+JvhpLTN+7/AJv6VItSWNv71pgR1nI+z62H+mmpZFO9Yz6f6rTzkHu/vvrown9/7UsiIDYSMm4UqeaMAfzpxEcea5YcnW/+ZdfzqZ8lHIf343pPyUcvVl/pS2ioaTEH6ykd69oe7X3VT4tJMUiIVXMWv5rfQ3R0dsx0zAOcpBJJA4Mct4cKOR936GkjCjv/AM1/WDSabBqyYBXGe1Q3U7lLX8G/U1wuVFyWHeRceOh09Nq1ZqyYZOVCb6ixOzajUc1ZfysfzpTs32X8QVPuBFFhZIdKLhRqQPGomYfW6zwyPb3A/nSB1Q+0PEOP0osVj7bSTgwPhc+4XpuTFnT6NzcX0X3a0qRo1tctz3yH3UkvEderJ7+pc+/LSAaHSGLiSPHL/WhukEXP1Zf61563lhkO/CRnxkb4aF8sLjdhIx/O3w1jievsc/iId/Y9Hw21Q+iq3ddWt6WAIFcd5ibAIo5kkn1W/O1edfPJJ91T2jfDR88kn3VPaN8NPeu4/Eafc9G/w/N+0kZ+6+Vfwr/WnYkCCygKOQAFeZ/PFJ91j9o3w1w+WB/usftG+GjfEPEafc9QVb07XlXzwyfdU9o3w1354ZPusftG+GnxIh4nT7nqhYc6ZkNeZDyxyfdY/aN8NHzySfdU9o3w0cSIeJ0+56XmP+9dWMnjXmXzxSfdY/aN8Nd+eSX7qntG+GlxIh4jT7nqSoBSq8r+eWT7qntG+Gj55JPuqe0b4afEiPxOn3PVKK8r+eWT7qntG+Gj55Jfuqe0b4aOJEPE6fc9NluDpSLsTXmp8scn3VPaN8NA8scg/wDKx+0b4aXEiLxGn3PTwpHKla15d88sn3VPaN8NHzyS/dU9o3w0+JEfidPueoXb+7V2UV5d88kv3VPaN8NHzySfdU9o3w0cSIeJ0+56cJDXN9eYfPBJ91T2jfDSh5YpB/5VPaN8NLiRF4nT7nqKx13LXlvzyS/dU9o3w0fPJL91T2jfDT4kR+J0+56lrRm7q8t+eSX7qntG+Gj55Jfuqe0b4aOJEPE6fc9Szig68a8t+eST7qntG+GufPFJ90j9o3w0cSIeJ0+56oBXa8q+eGT7qntG+Gj54ZPuqe0f4aOJEPE6fc9MmwCMb2sftKcp9Y3+mmWhlXzJAw5ONfxD+lec/PFJ91T2jfDXR5Y5PusftG+GlviLxGn3PSY8S4W8iAfwZmPqAqMdvRg9rMPEAfmb15/88kn3VPaN8NB8skn3WP2jfDS3ruHiId/Y9C/8QQ/a/wCn+tJ/8QR8Ax8AD+tee/O+/wB0i/GfhpXzySfdU9o3w0cT19heIh39jzuiu0VznmHKKKKACnsJiTGwYAEi411Got+tFFAEkbWI3RRD+T33veuHapzX6uLda2TS2/nz/M0UU7HuYmPaRCgdXEe8oCT4+nWh9pXt9FELa6INd+/17vCiilYWzqbTtm+ji7XNN2gFh6veedEu0swI6qJb381ADryPCiiiwtgm0yN6Iw7Vsy5suZi2nr9wpf8Ai+luph/B/wB6KKLDcxtNpkMWCRi4tYLZd9729FH+I7voohYg+bxBB57ja1uVFFFhbOttPS3VRDQDRNQR9a999cbaRuCI4wQQ1wnEbv8AbdRRRYWxb7WJt9FELFTouvZIsLk7tLek0ldpWN+qi3AWyaaAi+/frXKKLC2dO0+1fqoeOmTTX061wbR3fRx/W+rvzZtPAZtB3CiiiwtipNqXt9FELG+ieOm/dr7q6draW6qHcf8AhjeePjpRRRYbmdba1/8Agw3PHJrw7/7vTRx+gHVx6Zdcupy87nW/HnRRRYWxwbW5wwkcsluV9b8bVwbU1v1UW4C2TTS+u/fc+4UUU7Dczh2pu+iiFip0QalSDr48fGu/4n/6MO63md1r3ve9copWFs7HtSwt1MR0AuU1Nhx19NNS43MmXIg3doLZjYAam/dXaKLC2RaK7RQI5RRRQAUUUUA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790700"/>
            <a:ext cx="66579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7349" name="Picture 5" descr="C:\Users\yousefi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9998"/>
            <a:ext cx="10695214" cy="676370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576263" y="476250"/>
            <a:ext cx="81438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57200" y="0"/>
            <a:ext cx="7864475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endParaRPr lang="it-IT" sz="24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Lymph-node Dissection</a:t>
            </a:r>
          </a:p>
          <a:p>
            <a:pPr algn="ctr">
              <a:spcBef>
                <a:spcPct val="50000"/>
              </a:spcBef>
              <a:defRPr/>
            </a:pPr>
            <a:endParaRPr lang="it-IT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SzPct val="100000"/>
              <a:buFontTx/>
              <a:buChar char="–"/>
            </a:pPr>
            <a:r>
              <a:rPr lang="en-US" sz="2800" b="1" dirty="0" smtClean="0">
                <a:latin typeface="Arial" charset="0"/>
              </a:rPr>
              <a:t>All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800" b="1" dirty="0">
                <a:latin typeface="Arial" charset="0"/>
              </a:rPr>
              <a:t>Grade 3</a:t>
            </a:r>
          </a:p>
          <a:p>
            <a:pPr marL="742950" lvl="1" indent="-285750" eaLnBrk="1" hangingPunct="1">
              <a:spcBef>
                <a:spcPct val="20000"/>
              </a:spcBef>
              <a:buSzPct val="100000"/>
              <a:buFontTx/>
              <a:buChar char="–"/>
            </a:pPr>
            <a:r>
              <a:rPr lang="en-US" sz="2800" b="1" dirty="0">
                <a:latin typeface="Arial" charset="0"/>
              </a:rPr>
              <a:t>Any &gt; 50% </a:t>
            </a:r>
            <a:r>
              <a:rPr lang="en-US" sz="2800" b="1" dirty="0" err="1">
                <a:latin typeface="Arial" charset="0"/>
              </a:rPr>
              <a:t>myometrial</a:t>
            </a:r>
            <a:r>
              <a:rPr lang="en-US" sz="2800" b="1" dirty="0">
                <a:latin typeface="Arial" charset="0"/>
              </a:rPr>
              <a:t> invasion</a:t>
            </a:r>
          </a:p>
          <a:p>
            <a:pPr marL="742950" lvl="1" indent="-285750" eaLnBrk="1" hangingPunct="1">
              <a:spcBef>
                <a:spcPct val="20000"/>
              </a:spcBef>
              <a:buSzPct val="100000"/>
              <a:buFontTx/>
              <a:buChar char="–"/>
            </a:pPr>
            <a:r>
              <a:rPr lang="en-US" sz="2800" b="1" dirty="0">
                <a:latin typeface="Arial" charset="0"/>
              </a:rPr>
              <a:t>Any &gt;2 cm tumor diameter</a:t>
            </a:r>
          </a:p>
          <a:p>
            <a:pPr marL="742950" lvl="1" indent="-285750" eaLnBrk="1" hangingPunct="1">
              <a:spcBef>
                <a:spcPct val="20000"/>
              </a:spcBef>
              <a:buSzPct val="100000"/>
              <a:buFontTx/>
              <a:buChar char="–"/>
            </a:pPr>
            <a:r>
              <a:rPr lang="en-US" sz="2800" b="1" dirty="0">
                <a:latin typeface="Arial" charset="0"/>
              </a:rPr>
              <a:t>All Serous/clear cell </a:t>
            </a:r>
            <a:r>
              <a:rPr lang="en-US" sz="2800" b="1" dirty="0" smtClean="0">
                <a:latin typeface="Arial" charset="0"/>
              </a:rPr>
              <a:t>subtype </a:t>
            </a:r>
            <a:endParaRPr lang="en-US" sz="2800" b="1" dirty="0"/>
          </a:p>
          <a:p>
            <a:pPr marL="742950" lvl="1" indent="-285750" eaLnBrk="1" hangingPunct="1">
              <a:spcBef>
                <a:spcPct val="20000"/>
              </a:spcBef>
              <a:buSzPct val="100000"/>
              <a:buFontTx/>
              <a:buChar char="–"/>
            </a:pPr>
            <a:r>
              <a:rPr lang="en-US" sz="2800" b="1" dirty="0">
                <a:latin typeface="Arial" charset="0"/>
              </a:rPr>
              <a:t>Pre operative assessment of advanced disease (gross cervical or </a:t>
            </a:r>
            <a:r>
              <a:rPr lang="en-US" sz="2800" b="1" dirty="0" smtClean="0">
                <a:latin typeface="Arial" charset="0"/>
              </a:rPr>
              <a:t>vaginal tumor)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533400" y="1363295"/>
            <a:ext cx="83058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  <a:cs typeface="Arial" pitchFamily="34" charset="0"/>
              </a:rPr>
              <a:t>Pelvic Lymphadenectomy</a:t>
            </a: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effectLst/>
                <a:latin typeface="Trebuchet MS" pitchFamily="34" charset="0"/>
                <a:cs typeface="Arial" pitchFamily="34" charset="0"/>
              </a:rPr>
              <a:t>No preoperative scan is able to detect micrometastases in lymph nodes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Trebuchet MS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Trebuchet MS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effectLst/>
                <a:latin typeface="Trebuchet MS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Trebuchet MS" pitchFamily="34" charset="0"/>
                <a:cs typeface="Arial" pitchFamily="34" charset="0"/>
              </a:rPr>
              <a:t> I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effectLst/>
                <a:latin typeface="Trebuchet MS" pitchFamily="34" charset="0"/>
                <a:cs typeface="Arial" pitchFamily="34" charset="0"/>
              </a:rPr>
              <a:t>f accurate surgical staging is to be obtained,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Trebuchet MS" pitchFamily="34" charset="0"/>
                <a:cs typeface="Arial" pitchFamily="34" charset="0"/>
              </a:rPr>
              <a:t>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effectLst/>
                <a:latin typeface="Trebuchet MS" pitchFamily="34" charset="0"/>
                <a:cs typeface="Arial" pitchFamily="34" charset="0"/>
              </a:rPr>
              <a:t>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  <a:cs typeface="Arial" pitchFamily="34" charset="0"/>
              </a:rPr>
              <a:t>full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effectLst/>
                <a:latin typeface="Trebuchet MS" pitchFamily="34" charset="0"/>
                <a:cs typeface="Arial" pitchFamily="34" charset="0"/>
              </a:rPr>
              <a:t> pelvic lymphadenectomy should be performed 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Trebuchet MS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effectLst/>
                <a:latin typeface="Trebuchet MS" pitchFamily="34" charset="0"/>
                <a:cs typeface="Arial" pitchFamily="34" charset="0"/>
              </a:rPr>
              <a:t>on all patients who meet </a:t>
            </a:r>
            <a:r>
              <a:rPr lang="el-GR" sz="2800" b="1" dirty="0" smtClean="0">
                <a:latin typeface="Trebuchet MS" pitchFamily="34" charset="0"/>
                <a:cs typeface="Arial" pitchFamily="34" charset="0"/>
              </a:rPr>
              <a:t>in</a:t>
            </a:r>
            <a:r>
              <a:rPr lang="en-US" sz="2800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el-GR" sz="2800" b="1" dirty="0" smtClean="0">
                <a:latin typeface="Trebuchet MS" pitchFamily="34" charset="0"/>
                <a:cs typeface="Arial" pitchFamily="34" charset="0"/>
              </a:rPr>
              <a:t>the criteria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Trebuchet MS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b="1" dirty="0" smtClean="0">
              <a:latin typeface="Trebuchet MS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  <a:cs typeface="Arial" pitchFamily="34" charset="0"/>
              </a:rPr>
              <a:t>Sampling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effectLst/>
                <a:latin typeface="Trebuchet MS" pitchFamily="34" charset="0"/>
                <a:cs typeface="Arial" pitchFamily="34" charset="0"/>
              </a:rPr>
              <a:t>will only lead to inaccurate information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214422"/>
            <a:ext cx="8839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The dissection should include</a:t>
            </a:r>
            <a:r>
              <a:rPr lang="en-US" sz="2800" b="1" dirty="0" smtClean="0"/>
              <a:t>:</a:t>
            </a:r>
          </a:p>
          <a:p>
            <a:r>
              <a:rPr lang="el-GR" sz="2800" b="1" dirty="0" smtClean="0"/>
              <a:t> </a:t>
            </a:r>
            <a:r>
              <a:rPr lang="en-US" sz="2800" b="1" dirty="0" smtClean="0"/>
              <a:t> R</a:t>
            </a:r>
            <a:r>
              <a:rPr lang="el-GR" sz="2800" b="1" dirty="0" smtClean="0"/>
              <a:t>emoval of common iliac nodes</a:t>
            </a:r>
            <a:endParaRPr lang="en-US" sz="2800" b="1" dirty="0" smtClean="0"/>
          </a:p>
          <a:p>
            <a:r>
              <a:rPr lang="el-GR" sz="2800" b="1" dirty="0" smtClean="0"/>
              <a:t> and of the fat pad overlying the distal </a:t>
            </a:r>
            <a:endParaRPr lang="en-US" sz="2800" b="1" dirty="0" smtClean="0"/>
          </a:p>
          <a:p>
            <a:r>
              <a:rPr lang="el-GR" sz="2800" b="1" dirty="0" smtClean="0"/>
              <a:t>inferior vena cava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 we noted that </a:t>
            </a:r>
            <a:r>
              <a:rPr lang="el-GR" sz="2800" b="1" dirty="0" smtClean="0"/>
              <a:t>because of the patient's </a:t>
            </a:r>
            <a:r>
              <a:rPr lang="el-GR" sz="2800" b="1" dirty="0" smtClean="0">
                <a:solidFill>
                  <a:srgbClr val="FF0000"/>
                </a:solidFill>
              </a:rPr>
              <a:t>general medical </a:t>
            </a:r>
            <a:r>
              <a:rPr lang="el-GR" sz="2800" b="1" dirty="0" smtClean="0"/>
              <a:t>condition</a:t>
            </a:r>
            <a:r>
              <a:rPr lang="en-US" sz="2800" b="1" dirty="0" smtClean="0"/>
              <a:t> </a:t>
            </a:r>
            <a:r>
              <a:rPr lang="el-GR" sz="2800" b="1" dirty="0" smtClean="0"/>
              <a:t>full pelvic lymphadenectomy is</a:t>
            </a:r>
            <a:endParaRPr lang="en-US" sz="2800" b="1" dirty="0" smtClean="0"/>
          </a:p>
          <a:p>
            <a:r>
              <a:rPr lang="el-GR" sz="2800" b="1" dirty="0" smtClean="0"/>
              <a:t> considered</a:t>
            </a:r>
            <a:r>
              <a:rPr lang="en-US" sz="2800" b="1" dirty="0" smtClean="0"/>
              <a:t> </a:t>
            </a:r>
            <a:r>
              <a:rPr lang="el-GR" sz="2800" b="1" dirty="0" smtClean="0"/>
              <a:t> inadvisable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l-GR" sz="2800" b="1" dirty="0" smtClean="0"/>
              <a:t> 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Text Box 2"/>
          <p:cNvSpPr txBox="1">
            <a:spLocks noChangeArrowheads="1"/>
          </p:cNvSpPr>
          <p:nvPr/>
        </p:nvSpPr>
        <p:spPr bwMode="auto">
          <a:xfrm>
            <a:off x="107950" y="420688"/>
            <a:ext cx="51847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Lymph-node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Dissection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395288" y="1341438"/>
            <a:ext cx="49688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Inaccurate LN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palpation cannot substitute </a:t>
            </a: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histopathology report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Pre-operatory  Grading and macroscopic judgement of depth of Myometrial Invasion are not sufficientely predictive of positive lymph nodes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62</a:t>
            </a:r>
            <a:r>
              <a:rPr lang="it-IT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% of patients with positive pelvic nodes have metastatic para-aortic nodes</a:t>
            </a:r>
            <a:endParaRPr lang="it-IT" sz="20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44420" name="Rectangle 4"/>
          <p:cNvSpPr>
            <a:spLocks noChangeArrowheads="1"/>
          </p:cNvSpPr>
          <p:nvPr/>
        </p:nvSpPr>
        <p:spPr bwMode="auto">
          <a:xfrm>
            <a:off x="323850" y="333375"/>
            <a:ext cx="8208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it-IT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it-IT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endParaRPr lang="it-IT" sz="3200" b="1" u="sng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-112713" y="6461125"/>
            <a:ext cx="7021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it-IT" sz="1600">
                <a:solidFill>
                  <a:schemeClr val="hlink"/>
                </a:solidFill>
                <a:latin typeface="Arial" charset="0"/>
              </a:rPr>
              <a:t>Arango et al, Obstet Gynecol 2000;   Creasman et al, Cancer 1987</a:t>
            </a:r>
          </a:p>
        </p:txBody>
      </p:sp>
      <p:pic>
        <p:nvPicPr>
          <p:cNvPr id="44038" name="Picture 6" descr="filippiFossaOt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3665538"/>
            <a:ext cx="3384550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9" name="Picture 7" descr="filippiFossOt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063" y="727075"/>
            <a:ext cx="3365500" cy="252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6084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860"/>
            <a:ext cx="9143999" cy="55721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3201988" y="1239838"/>
            <a:ext cx="2740025" cy="1139825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534988" y="1373188"/>
            <a:ext cx="2511425" cy="1139825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6097588" y="1373188"/>
            <a:ext cx="2511425" cy="1139825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6021388" y="3201988"/>
            <a:ext cx="2587625" cy="1139825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458788" y="3201988"/>
            <a:ext cx="2740025" cy="1139825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992188" y="1528763"/>
            <a:ext cx="1573212" cy="831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spcAft>
                <a:spcPct val="20000"/>
              </a:spcAft>
            </a:pPr>
            <a:r>
              <a:rPr lang="en-US" sz="2400" b="1">
                <a:solidFill>
                  <a:srgbClr val="492FB7"/>
                </a:solidFill>
                <a:latin typeface="Comic Sans MS" pitchFamily="66" charset="0"/>
              </a:rPr>
              <a:t>Pre-caval</a:t>
            </a:r>
            <a:endParaRPr lang="en-US" sz="2000" b="1">
              <a:solidFill>
                <a:srgbClr val="492FB7"/>
              </a:solidFill>
              <a:latin typeface="Comic Sans MS" pitchFamily="66" charset="0"/>
            </a:endParaRPr>
          </a:p>
          <a:p>
            <a:pPr algn="ctr"/>
            <a:r>
              <a:rPr lang="en-US" sz="2000" b="1">
                <a:solidFill>
                  <a:srgbClr val="492FB7"/>
                </a:solidFill>
                <a:latin typeface="Comic Sans MS" pitchFamily="66" charset="0"/>
              </a:rPr>
              <a:t>2/9 (22%)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6523038" y="1528763"/>
            <a:ext cx="1706562" cy="831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spcAft>
                <a:spcPct val="20000"/>
              </a:spcAft>
            </a:pPr>
            <a:r>
              <a:rPr lang="en-US" sz="2400" b="1">
                <a:solidFill>
                  <a:srgbClr val="492FB7"/>
                </a:solidFill>
                <a:latin typeface="Comic Sans MS" pitchFamily="66" charset="0"/>
              </a:rPr>
              <a:t>Pre-aortic</a:t>
            </a:r>
            <a:endParaRPr lang="en-US" sz="2000" b="1">
              <a:solidFill>
                <a:srgbClr val="492FB7"/>
              </a:solidFill>
              <a:latin typeface="Comic Sans MS" pitchFamily="66" charset="0"/>
            </a:endParaRPr>
          </a:p>
          <a:p>
            <a:pPr algn="ctr"/>
            <a:r>
              <a:rPr lang="en-US" sz="2000" b="1">
                <a:solidFill>
                  <a:srgbClr val="492FB7"/>
                </a:solidFill>
                <a:latin typeface="Comic Sans MS" pitchFamily="66" charset="0"/>
              </a:rPr>
              <a:t>2/9 (22%)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3309938" y="1376363"/>
            <a:ext cx="2675413" cy="8407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spcAft>
                <a:spcPct val="20000"/>
              </a:spcAft>
            </a:pPr>
            <a:r>
              <a:rPr lang="en-US" sz="2400" b="1" dirty="0" err="1">
                <a:solidFill>
                  <a:srgbClr val="492FB7"/>
                </a:solidFill>
                <a:latin typeface="Comic Sans MS" pitchFamily="66" charset="0"/>
              </a:rPr>
              <a:t>Intercavo</a:t>
            </a:r>
            <a:r>
              <a:rPr lang="en-US" sz="2400" b="1" dirty="0">
                <a:solidFill>
                  <a:srgbClr val="492FB7"/>
                </a:solidFill>
                <a:latin typeface="Comic Sans MS" pitchFamily="66" charset="0"/>
              </a:rPr>
              <a:t>-aortic</a:t>
            </a:r>
            <a:endParaRPr lang="en-US" sz="2000" b="1" dirty="0">
              <a:solidFill>
                <a:srgbClr val="492FB7"/>
              </a:solidFill>
              <a:latin typeface="Comic Sans MS" pitchFamily="66" charset="0"/>
            </a:endParaRPr>
          </a:p>
          <a:p>
            <a:pPr algn="ctr"/>
            <a:r>
              <a:rPr lang="en-US" sz="2000" b="1" dirty="0">
                <a:solidFill>
                  <a:srgbClr val="492FB7"/>
                </a:solidFill>
                <a:latin typeface="Comic Sans MS" pitchFamily="66" charset="0"/>
              </a:rPr>
              <a:t>7/9 (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78</a:t>
            </a:r>
            <a:r>
              <a:rPr lang="en-US" sz="2000" b="1" dirty="0">
                <a:solidFill>
                  <a:srgbClr val="492FB7"/>
                </a:solidFill>
                <a:latin typeface="Comic Sans MS" pitchFamily="66" charset="0"/>
              </a:rPr>
              <a:t>%)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922338" y="3430588"/>
            <a:ext cx="1743075" cy="831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spcAft>
                <a:spcPct val="20000"/>
              </a:spcAft>
            </a:pPr>
            <a:r>
              <a:rPr lang="en-US" sz="2400" b="1">
                <a:solidFill>
                  <a:srgbClr val="492FB7"/>
                </a:solidFill>
                <a:latin typeface="Comic Sans MS" pitchFamily="66" charset="0"/>
              </a:rPr>
              <a:t>Para-caval</a:t>
            </a:r>
            <a:endParaRPr lang="en-US" sz="2000" b="1">
              <a:solidFill>
                <a:srgbClr val="492FB7"/>
              </a:solidFill>
              <a:latin typeface="Comic Sans MS" pitchFamily="66" charset="0"/>
            </a:endParaRPr>
          </a:p>
          <a:p>
            <a:pPr algn="ctr"/>
            <a:r>
              <a:rPr lang="en-US" sz="2000" b="1">
                <a:solidFill>
                  <a:srgbClr val="492FB7"/>
                </a:solidFill>
                <a:latin typeface="Comic Sans MS" pitchFamily="66" charset="0"/>
              </a:rPr>
              <a:t>3/9 (33%)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6427788" y="3430588"/>
            <a:ext cx="1876425" cy="831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spcAft>
                <a:spcPct val="20000"/>
              </a:spcAft>
            </a:pPr>
            <a:r>
              <a:rPr lang="en-US" sz="2400" b="1">
                <a:solidFill>
                  <a:srgbClr val="492FB7"/>
                </a:solidFill>
                <a:latin typeface="Comic Sans MS" pitchFamily="66" charset="0"/>
              </a:rPr>
              <a:t>Para-aortic</a:t>
            </a:r>
            <a:endParaRPr lang="en-US" sz="2000" b="1">
              <a:solidFill>
                <a:srgbClr val="492FB7"/>
              </a:solidFill>
              <a:latin typeface="Comic Sans MS" pitchFamily="66" charset="0"/>
            </a:endParaRPr>
          </a:p>
          <a:p>
            <a:pPr algn="ctr"/>
            <a:r>
              <a:rPr lang="en-US" sz="2000" b="1">
                <a:solidFill>
                  <a:srgbClr val="492FB7"/>
                </a:solidFill>
                <a:latin typeface="Comic Sans MS" pitchFamily="66" charset="0"/>
              </a:rPr>
              <a:t>4/9 (44%)</a:t>
            </a:r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839788" y="4802188"/>
            <a:ext cx="1909762" cy="831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spcAft>
                <a:spcPct val="20000"/>
              </a:spcAft>
            </a:pPr>
            <a:r>
              <a:rPr lang="en-US" sz="2400" b="1">
                <a:latin typeface="Comic Sans MS" pitchFamily="66" charset="0"/>
              </a:rPr>
              <a:t>Retro-caval</a:t>
            </a:r>
          </a:p>
          <a:p>
            <a:pPr algn="ctr"/>
            <a:r>
              <a:rPr lang="en-US" sz="2000" b="1">
                <a:latin typeface="Comic Sans MS" pitchFamily="66" charset="0"/>
              </a:rPr>
              <a:t>2/9 (22%)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323013" y="4802188"/>
            <a:ext cx="2043112" cy="831850"/>
            <a:chOff x="3983" y="3025"/>
            <a:chExt cx="1287" cy="524"/>
          </a:xfrm>
        </p:grpSpPr>
        <p:sp>
          <p:nvSpPr>
            <p:cNvPr id="46099" name="Rectangle 17"/>
            <p:cNvSpPr>
              <a:spLocks noChangeArrowheads="1"/>
            </p:cNvSpPr>
            <p:nvPr/>
          </p:nvSpPr>
          <p:spPr bwMode="auto">
            <a:xfrm>
              <a:off x="3983" y="3025"/>
              <a:ext cx="1287" cy="5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Aft>
                  <a:spcPct val="20000"/>
                </a:spcAft>
              </a:pPr>
              <a:r>
                <a:rPr lang="en-US" sz="2400" b="1">
                  <a:latin typeface="Comic Sans MS" pitchFamily="66" charset="0"/>
                </a:rPr>
                <a:t>Retro-aortic</a:t>
              </a:r>
              <a:endParaRPr lang="en-US" sz="2000" b="1">
                <a:latin typeface="Comic Sans MS" pitchFamily="66" charset="0"/>
              </a:endParaRPr>
            </a:p>
            <a:p>
              <a:pPr algn="ctr" eaLnBrk="1" hangingPunct="1">
                <a:spcAft>
                  <a:spcPct val="20000"/>
                </a:spcAft>
              </a:pPr>
              <a:endParaRPr lang="en-US" sz="2000" b="1">
                <a:latin typeface="Comic Sans MS" pitchFamily="66" charset="0"/>
              </a:endParaRPr>
            </a:p>
          </p:txBody>
        </p:sp>
        <p:sp>
          <p:nvSpPr>
            <p:cNvPr id="46100" name="Line 18"/>
            <p:cNvSpPr>
              <a:spLocks noChangeShapeType="1"/>
            </p:cNvSpPr>
            <p:nvPr/>
          </p:nvSpPr>
          <p:spPr bwMode="auto">
            <a:xfrm>
              <a:off x="4369" y="3329"/>
              <a:ext cx="41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097" name="Rectangle 19"/>
          <p:cNvSpPr>
            <a:spLocks noChangeArrowheads="1"/>
          </p:cNvSpPr>
          <p:nvPr/>
        </p:nvSpPr>
        <p:spPr bwMode="auto">
          <a:xfrm>
            <a:off x="565150" y="106363"/>
            <a:ext cx="8207376" cy="11362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3400" dirty="0">
                <a:latin typeface="Comic Sans MS" pitchFamily="66" charset="0"/>
              </a:rPr>
              <a:t>Distribution of aortic node metastases </a:t>
            </a:r>
          </a:p>
          <a:p>
            <a:pPr algn="ctr"/>
            <a:r>
              <a:rPr lang="en-US" sz="3400" dirty="0">
                <a:latin typeface="Comic Sans MS" pitchFamily="66" charset="0"/>
              </a:rPr>
              <a:t>in endometrial cancer </a:t>
            </a:r>
          </a:p>
        </p:txBody>
      </p:sp>
      <p:sp>
        <p:nvSpPr>
          <p:cNvPr id="446484" name="Text Box 20"/>
          <p:cNvSpPr txBox="1">
            <a:spLocks noChangeArrowheads="1"/>
          </p:cNvSpPr>
          <p:nvPr/>
        </p:nvSpPr>
        <p:spPr bwMode="auto">
          <a:xfrm>
            <a:off x="2751138" y="6435725"/>
            <a:ext cx="38020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6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Int J Gynecol Cancer, 1998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057400"/>
            <a:ext cx="7620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resection of any enlarged </a:t>
            </a:r>
            <a:r>
              <a:rPr lang="en-US" sz="2800" b="1" dirty="0" smtClean="0"/>
              <a:t> </a:t>
            </a:r>
            <a:r>
              <a:rPr lang="el-GR" sz="2800" b="1" dirty="0" smtClean="0"/>
              <a:t>pelvic nodes</a:t>
            </a:r>
            <a:r>
              <a:rPr lang="en-US" sz="2800" b="1" dirty="0" smtClean="0"/>
              <a:t> </a:t>
            </a:r>
            <a:r>
              <a:rPr lang="el-GR" sz="2800" b="1" dirty="0" smtClean="0"/>
              <a:t> should</a:t>
            </a:r>
            <a:r>
              <a:rPr lang="en-US" sz="2800" b="1" dirty="0" smtClean="0"/>
              <a:t> </a:t>
            </a:r>
            <a:r>
              <a:rPr lang="el-GR" sz="2800" b="1" dirty="0" smtClean="0"/>
              <a:t> be performed </a:t>
            </a:r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Can omit LN sampling </a:t>
            </a:r>
            <a:r>
              <a:rPr lang="en-US" sz="2800" b="1" dirty="0" smtClean="0">
                <a:solidFill>
                  <a:srgbClr val="FF0000"/>
                </a:solidFill>
              </a:rPr>
              <a:t>if</a:t>
            </a:r>
            <a:r>
              <a:rPr lang="en-US" sz="2800" b="1" dirty="0" smtClean="0"/>
              <a:t> risk of lymph-node spread is low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685800" y="1027328"/>
            <a:ext cx="7315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cs typeface="Arial" pitchFamily="34" charset="0"/>
              </a:rPr>
              <a:t>The GOG data (63) suggested that patients with</a:t>
            </a:r>
            <a:r>
              <a:rPr lang="en-US" sz="2800" b="1" dirty="0" smtClean="0">
                <a:solidFill>
                  <a:srgbClr val="0A0905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cs typeface="Arial" pitchFamily="34" charset="0"/>
              </a:rPr>
              <a:t>positive paraaortic nodes were likely to have:</a:t>
            </a: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cs typeface="Arial" pitchFamily="34" charset="0"/>
              </a:rPr>
              <a:t>grossly positive pelvic nodes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cs typeface="Arial" pitchFamily="34" charset="0"/>
              </a:rPr>
              <a:t>grossly positive adnexae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cs typeface="Arial" pitchFamily="34" charset="0"/>
              </a:rPr>
              <a:t>grade 2 or 3 lesions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Trebuchet MS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cs typeface="Arial" pitchFamily="34" charset="0"/>
              </a:rPr>
              <a:t> outer-third myometrial invasion</a:t>
            </a:r>
            <a:r>
              <a:rPr lang="en-US" sz="2800" b="1" dirty="0" smtClean="0"/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Trebuchet MS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/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381000" y="304800"/>
            <a:ext cx="8763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454B5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FF0000"/>
                </a:solidFill>
              </a:rPr>
              <a:t>                     high-grade cancers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papillary serous carcinoma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clear cell carcinoma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Uterine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carcinosarcoma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Squamous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cell carcinoma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undifferentiated carcinomas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grade 3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All </a:t>
            </a:r>
            <a:r>
              <a:rPr lang="el-GR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el-GR" sz="2800" b="1" dirty="0" smtClean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tages II</a:t>
            </a:r>
            <a:r>
              <a:rPr lang="en-US" sz="2800" b="1" dirty="0" smtClean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el-GR" sz="2800" b="1" dirty="0" smtClean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v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B050"/>
                </a:solidFill>
              </a:rPr>
              <a:t>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B050"/>
                </a:solidFill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204716" y="0"/>
            <a:ext cx="8939284" cy="704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FF0000"/>
                </a:solidFill>
              </a:rPr>
              <a:t>Treatment for high-grade cancers</a:t>
            </a:r>
            <a:r>
              <a:rPr lang="en-US" sz="2800" b="1" dirty="0" smtClean="0">
                <a:solidFill>
                  <a:srgbClr val="FF0000"/>
                </a:solidFill>
              </a:rPr>
              <a:t>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surgery may be more extensive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In addition to the TH/BSO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 and the pelvic and </a:t>
            </a:r>
            <a:r>
              <a:rPr lang="en-US" sz="2800" b="1" dirty="0" err="1" smtClean="0"/>
              <a:t>para</a:t>
            </a:r>
            <a:r>
              <a:rPr lang="en-US" sz="2800" b="1" dirty="0" smtClean="0"/>
              <a:t>-aortic lymph node dissections (</a:t>
            </a:r>
            <a:r>
              <a:rPr lang="el-GR" sz="2800" b="1" dirty="0" smtClean="0">
                <a:solidFill>
                  <a:srgbClr val="FF0000"/>
                </a:solidFill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systematic</a:t>
            </a:r>
            <a:r>
              <a:rPr lang="el-GR" sz="2800" b="1" dirty="0" smtClean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pelvic lymphadenectomy</a:t>
            </a:r>
            <a:r>
              <a:rPr lang="en-US" sz="2800" b="1" dirty="0" smtClean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)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sz="2800" b="1" dirty="0" smtClean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at least removal of any clinically suspicious paraaortic lymph nodes</a:t>
            </a:r>
            <a:endParaRPr lang="en-US" sz="2800" b="1" dirty="0" smtClean="0"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sz="2800" b="1" dirty="0" smtClean="0"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 the </a:t>
            </a:r>
            <a:r>
              <a:rPr lang="en-US" sz="2800" b="1" dirty="0" err="1" smtClean="0"/>
              <a:t>omentum</a:t>
            </a:r>
            <a:r>
              <a:rPr lang="en-US" sz="2800" b="1" dirty="0" smtClean="0"/>
              <a:t> is often removed</a:t>
            </a:r>
            <a:r>
              <a:rPr lang="el-GR" sz="2800" b="1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Trebuchet MS" pitchFamily="34" charset="0"/>
                <a:cs typeface="Arial" pitchFamily="34" charset="0"/>
              </a:rPr>
              <a:t>  (</a:t>
            </a:r>
            <a:r>
              <a:rPr lang="el-GR" sz="2800" b="1" dirty="0" smtClean="0">
                <a:latin typeface="Trebuchet MS" pitchFamily="34" charset="0"/>
                <a:cs typeface="Arial" pitchFamily="34" charset="0"/>
              </a:rPr>
              <a:t>5 × 5 cm</a:t>
            </a:r>
            <a:r>
              <a:rPr lang="en-US" sz="2800" b="1" dirty="0" smtClean="0">
                <a:latin typeface="Trebuchet MS" pitchFamily="34" charset="0"/>
                <a:cs typeface="Arial" pitchFamily="34" charset="0"/>
              </a:rPr>
              <a:t>)</a:t>
            </a:r>
            <a:endParaRPr lang="en-US" sz="2800" b="1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786058"/>
            <a:ext cx="8258204" cy="3538542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all cases with 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no contraindication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 surgery 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primary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treatment should start with surgery except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stage IIIB or IVB disease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Management of stage III and IV EC:</a:t>
            </a:r>
            <a:endParaRPr lang="en-US" sz="36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1571612"/>
            <a:ext cx="7972452" cy="442915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solidFill>
                <a:srgbClr val="CC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034" y="1714488"/>
            <a:ext cx="7429553" cy="52937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Management of advanced and recurrent endometrial cancer</a:t>
            </a:r>
          </a:p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Zohreh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Yousefi</a:t>
            </a:r>
            <a:r>
              <a:rPr lang="en-US" sz="1400" b="1" baseline="30000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  /    Fellowship of Gynecology  Oncology</a:t>
            </a:r>
            <a:br>
              <a:rPr lang="en-US" sz="1400" b="1" dirty="0" smtClean="0">
                <a:solidFill>
                  <a:srgbClr val="FF0000"/>
                </a:solidFill>
              </a:rPr>
            </a:br>
            <a:r>
              <a:rPr lang="en-US" sz="1400" b="1" dirty="0" smtClean="0">
                <a:solidFill>
                  <a:srgbClr val="FF0000"/>
                </a:solidFill>
              </a:rPr>
              <a:t>                 </a:t>
            </a:r>
            <a:r>
              <a:rPr lang="en-US" sz="1400" b="1" dirty="0" err="1" smtClean="0">
                <a:solidFill>
                  <a:srgbClr val="FF0000"/>
                </a:solidFill>
              </a:rPr>
              <a:t>Ghaem</a:t>
            </a:r>
            <a:r>
              <a:rPr lang="en-US" sz="1400" b="1" dirty="0" smtClean="0">
                <a:solidFill>
                  <a:srgbClr val="FF0000"/>
                </a:solidFill>
              </a:rPr>
              <a:t> Hospital, Mashhad University of Medical Sciences</a:t>
            </a:r>
            <a:r>
              <a:rPr lang="fa-IR" sz="5400" b="1" dirty="0" smtClean="0">
                <a:solidFill>
                  <a:srgbClr val="FF0000"/>
                </a:solidFill>
              </a:rPr>
              <a:t/>
            </a:r>
            <a:br>
              <a:rPr lang="fa-IR" sz="5400" b="1" dirty="0" smtClean="0">
                <a:solidFill>
                  <a:srgbClr val="FF0000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  <a:latin typeface="Arial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latin typeface="Arial" charset="0"/>
              </a:rPr>
            </a:b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5298" name="AutoShape 2" descr="data:image/jpeg;base64,/9j/4AAQSkZJRgABAQAAAQABAAD/2wCEAAkGBhQSERQUExIVFRUUFRQVFxgVFhQXFRYVFBQVFhcUFxQXHCYeFxojHBUXHy8gIycpLSwsFR8xNTAqNSYrLCkBCQoKDgwOGg8PGi8lHyQpLiwsLCksLCwsKiwsKiwsLCwsLCwpKSwsLC8sKiksLCwpLCwpLCwsLCwsNCwsLCwsLP/AABEIAKgBLAMBIgACEQEDEQH/xAAbAAABBQEBAAAAAAAAAAAAAAAAAgMEBQYBB//EAEkQAAIBAgMEBQcJBgQEBwAAAAECAwARBBIhBTFBUQYTImFxBzKBkZOh0hQXI0JSVJKxwTNicoLR8BWiwvFDU7LhFkRjc4Ozw//EABkBAAMBAQEAAAAAAAAAAAAAAAABAwIEBf/EAC0RAAICAQIEBQQCAwEAAAAAAAABAhEhAxITMUFRFCJhodEyccHwsfFCgZEE/9oADAMBAAIRAxEAPwCRtnaZvvqj+VvvBNLY5jmY6fnTqSDguleK3bPJbtkN5nalQ4a57V6udnbPMrhd1+6r3C7BVcSkTjRjv5itR02zSg2QtgRwAj6FnNeh7JhBtbDhB32qwwWyoohZEA9GtS69HT0tvM7tPT2nAK7RRVywUUUUAFFJc6V1TcUAdoopDPrQAuiiigAopEkyrqzADvIG7xrC9KfKFhjeGN5m1GeSBgthuORybkjfpobWvYmsTmoK2YnNRVsvtq9NMPBIiZ1ZjKsThT+zzA9pvCwuN+tW2z9pRzpnicOtyLjgRvBG8HuNeeDbuHLF8HExdpY55esBBZkLWRbkjrHLPbLxzVHXpfg8P1Rw0WIUKzMVDZI2z5SSVZjnNlCi+gBNuFQWvTy1RHjU8tUeqUVTbE6W4fFJmjkAPFHIV1PeL6+IuKt3OldKkmrR0Jpq0Koriteu0xhRSVbU0qgAoopEl6AF0VxWvXaACmMXFceYGPI0/SFfWkwMVt8RgHPhT4gV57tHDRknIrLXvDxg6EA+NZLplsOFYjIEAa4GnG9cmto2rOXV0rVnkmRhupxcVJzNarF9H7QiTdfh3VRPccK4nBxORxcRnCbQKnU1qsLtHsjWsnKVbuNLhxjILU4y2jjKiInaNTYyPN51bdGOiT4gFjdV4Hmah7YwRR7qpyIcl/3hvpbGlYtrSs0nQSVWfI47S7jWx2vsz6SKQDVWHqqi6P7LX5KkyC0i3YnmAdRW2hcMqnmAa9DSj5aZ3acfLTHKKKK6S5wmkrJelkU2UtrQB1xfSupuoWlUAJcaUiI04aRFSEOU1KNadpuXhQwYpDpSqKKYzNbcwTgStPJ18LXKwDCiUrpp5upsdbm3iKxWL2vgjHGAtwJDZUvh2ja57b+dpbT62+19NPWqzHSnojFMDKuGWSYEEjOYs9uDMDY62uTra9tbVz6um3mJDUg+aKLDY2FwnVMFInhJDWxDFiLJIZusGgsQGucljpqAIW1NrYHMpMbOOsJus+VMxJPWjDBuyt+1qFvv7V7lzFNgjI0SquEaOZMPJuXrI5L9YLg3t2B223XBvrUjZ+w8LjhG8OCyxh3WR85jIyFTbIpIcMrHUG4YWPGoZeFRHLwqH9l7Qw0s7dT1Rm0tMMG7qrEKMxkDC3EXNvE8dls2CVY7TyrK9z2lTILX0GW53UvZ+zo4EEcSBEHBefMneT3mpNdcIVzOmEa5jURp2m4uNOVtFBm9jT1N/WpwUCCiiimMQg30uuCu0AFMsNaept94pALBqp6R4TrVRObi9W9ctf0UNWqE1aopdt4dEw5uBZRXkmInzOznduUd3OvXtswdc6xHzbZm8BuFeZdL8GFxLRxrbcABztwri/8ASupya66lDiFB1FMLMRpWy2d0TOIiJ1VkGUj94VksbgWjcowIINq45Qayc0otZPfsPhFRQqKAANAKz2D2IJUnjkXR3Zh3XrUU0kVie+vXcUz03FMh7J2X1MIj32BFK2JJeED7JK+okVPqt2SuVpV4B7+vWiqaCqosqK4TXa2aCq7b2OMULMpAY6AnULxZyOIVQzW45bVY1UbWxGYFRmBDAAoe3e9iVuLXsTbvIrMngzLkc2ZE942zdjJcnMzF8yg65t5vrew3aDUhbiqroxMXwsTMkytlykYj9scpK5n5k2ve3GrWiPII8gpqPeadppfOpjHaRLupdJk3UxnVrtMQ4pSxQMM6qrMvEK5YKT45G9VdxOMWMAsQAWVRf7TsFUeJJApWKx6imxLSg4pjImP2RHMYy63MUiyrw7SggX5jXdUtEAFgAByGgpDYlAyoWUMwJVSRmYLa5A3kC4v407SpCwFFNwYhXGZWDC5FxqLqSpHoII9FdWZSSoIJW1xfUX1FxwvTGcTeacpv61NbP2lHOmeJ1dLkXU6XBsR40rFY628U5TUzW1OgGp8BrXcPiFdFdCGV1DKRuKsLgj0GgBykcfRS6SyXpjI2NjZkYIbNcEakXAIJXMNVuARcbr3qsixjx4lIywIkQFkuxyk58sgBvlF0ykBjcuN2UlrzqxWcGKJxsl1xCqhjUdZYYdvopWLxab+Z13DwqcsNE5Yo0tNy8KIJswv6K7LurZsUTXEGlcYXFcD+6gZBwhzTTHllX1C/61FPRpPlJxDakDQcjzqVsWPsu3F3Y/pVi26sqKayYSTWSl6O4Ur1uYedIW9dSsVsOB2zPGpPMipsMdhSyKFFVQ1FVR2iiitmgqqwDESygixLXHhbSrWkOo38d1JoTQKbmmcTOAQDe31iN1+AJ9/q51CwfSCNjbLIgvIuaRCi5o2ClbtvJ1I5hTyqAm2uvJAzpESMzKSshY2VYwRbL9W5Ukguo0JOXDmjLkibOqk9VIPOZMt1HVlu24GXjohuLcBrfWomG2ccQCHZWhzyIoANnTzGBa9yNZFUi1gb66EV0mxoLtIyMoUlbGWXzbhXcsGCqMrE9oG66k2OlngMLKYsPLC2QsI86SFzH1R1YpHvRyLWG4DS1YWXlGObyjQKtgANw0oZrV2mWNzVyw4r3pB86k7q6za0hFJielwjx64R4XCuq5Ztchdr5Utbja1779Lca70fkxUjyyyspgmVWgQABo1zNYHS5LJkYm+820tXenM+XBSWtmbKqXbLaS4ZGXeWZSoYKASSB4iX0bx5mwsTmFoSVymNgQVy9nQHXLppfhapK99N+pPO+m/UzOLaSLbcTRjMJsMBIt96rIVzKDxXstbkG50/5UcMxwBYEgxyxPof3sg9RcH0UvbpybU2c/2hiYj6YwR7zVl07w2fZ2KHKJm/BZ/9NYauM1+8ibXlmv3kT9mGRokMq5ZMoDjTzxoxBG8EgkdxFVHSrY+LlMT4SfqmiLEqxYJJfLYNlBvaxFiLdo7qutl4sSQRPfz442/EoP61IaWquKlGizinGjK7IwSYyUY11YOjBIhcjII0KyKRx+keUH+AVqOsNIigAFlUAXY2AsLsxZj4kkn0051RpxjSCMaMd0AaSKTGYcgtFFiJRGxNyDcEofEMrDmc9JwmIki23OoDNFPFEX4hCFyxt/DdWX+fWp3R9Mu0NopzbDSj+eIg+9adKZNrof8Am4Jx6Yp1P5PUEvKvR/KIpeVej+UaFt4ql2Rs0Q43FCMZY5EglKjzRKzTKxUcLhFJ/wC9WuOzZGyWD5Wy3Fxmt2bjiL2rGbN6XmaTDhJZHMgwmixnKZFzDFxswWwKq6OeWUeBrOSTVlJySas2e0sIJYnjJIDqyEjQgOpW4PPWsv5LZ5Tggki6IzCNrixQOyleYKsrC3IrWvfdWL2NtA4bC41V86PGzRRg7s08idVfuzSg+ANKeJqXowliSfozag12ouHICBVNwvYvvN10Nzz0176lVUocLVA2jsgSMHByyKLBuOW+YDXQdsKdx3EbiamS1E2pBM6osTqgY2lJzZxGVIJiYea4JBBOmlKXIT5FbhGAYtKVMscrIMq2a7XEagEnKpjYNbcSdTe9To3sitZsz2Ki1m4XDDnrre9ufKh2ns6N8Q8UgbRE7ReUsUOZ85yMCwzggDzVK6AFlu/goBEpMYZJAzLZpGaKQrckNfQCyntasLEa2sYptE02aeF7qCKTO1gaptn9JUMTkq+dNSgF3ZmztkRTYl7q4ykA9nkQTZYHaCzdYArjq3MZzoVuQAbrfzl13iqqSfIopJjWw79Wbi3aa3herGuKtt1drSVIaVBRRRTGFFFFABTWIkAAubXNh3nlSpJQu8gXNhc21PCs30jkWZkHZKQN1pa7E58hAy5WHm5wx0YW3gXBrMpUjMnSLPaMwGXMxysQlrE5iT5uUb77uO6s/s3ZzyzsUH0SyluszXDdXNmVQLCxugB87QntKSQZkzFXLSEi2ozZWcExl1JWwGVSGsb3up767s+eSHCI2TLGCSbAFlSR5TnJLDKihkYk62VtL7ovzPJJ5eS1bZUDEGQJKyAauFYgLrrpwOutWEcgYAjUGsY3TAdf1RVGw4wnykTKT5tz2uWX6vO/qp7yZYWYYVpJ2cmeRpVDkkhWA113Zjc+FjxrUdROVI1GacqRrXOlEY0okGlJjbhVShG2ztFMPBJNJ5saljbebblHeTYDxpjZEUghQy/tGGd+Qd+0VHct8o7lFU/lLkK4NWsWRcRA0gHGNXuR6wtT+je3TjEkmCMkRfLFmADMqgZnNubEjf8AVqe5b9voT3eehW1TabCvvAlePw62F7MORzKBfk5507tzb8eEhMsrEKNABYszHcqjidPcTU+TDK4XMPNZWH8Sm4NZDaOyE2htF4piepwaRHqwbZ5JwWLMRrYKqjT177qdx+nmwla5c2V23OkMeJj2fi47gJjUVgbZkLDtKbdwB7wRW22ph+shlTfmjkX8SEfrXlfTDoPNgxI8DFsLmWRlvrGVJylgfOAzEBhrY68zZReVrErpJggedutT3FWrnjq7W1qYIR1Nra1MFjh8Pi8VsfCJhGCsyBZGLlCEjumVSATqQL9w76p4eiu2cOLxTE/urPmH4ZezUfot0vx0cAgwuE6wIzgMUka2Zy2UkEKLZuJrR4bo7tTFa4vGHDod8cOUPbkSmg9LN4VlVqJNXddMGVU0mruuhQ/OXtDCv1eKiRmFiQy5Hsf3kOX/AC1c4byzQkfSYeVD+6UceslT7qci2JsuE5I4DjJQbNlvMcxNu25IiQ35kb91WewtjQS5mbB4JFAXKkapK4uM13fKFBIIIC337zWorVTpS/PuaitROlL8+4jZWJzbVL5WUYjARS5XADDJKQAwBNjZt16n7bFsfgH5nExH+aHOB64qjbTOXa2Cb/mQ4mI/yhZBTnSjE/SYUj/hY+BCf/didf8A9BVuSd9/hleSa9fhmhncC1yBc2Fza5tuHM6e6o2K2rFC8MbGzTsypYaFgpc3/veRzrFSY2TEbaiN/oYWxMaDXz4oR1r2/ilVb/u1O8owyDBYn/kYqMn+Bj2v+gU3q4cl0Y3qYbXRmgx3SCOPEw4ZjZ51kKnhdMtlPe3at/DbjVJhNmxy4raWHlW6SfJZrXIPajtmBGoIaIG9N+UbDKqQYopm+SzoX3g9U5AaxGoIYIQeBFSkkA2rcG4nwIIPAmKfQ/hkpSdyp9/ZqjMncqff+UXmAwCQxpHGLKugFyTvuSSdSSSSSeJqdVHg+kiPjJsIezJCEI189WRWa3epbUciDzq8q0WmsFotdBEo0rsZ0ofdSYjTGRNoYWGXSREcpr2gLrmGpBO6+l7VX7V2SzxgwsCUNwtxawRkKrlIA0II1GqDUbxkdnbQmwLbRSUNLJHmxEQcsQ6MwBkHcBYm261tLVpNkdIDKYgLdbKkMjova6pGXPmk1BAIBAOti63Fqgpxnh8yKmpYfMa2BKqoVN45DLly3JylkV+rLhVA1Y7wN3HStTJKFAu2psNeJOlZQgiecOMsjmJl0Fi2RIy2bXKO0w+1Ze4X7j4C4iJ1aM9dHmJ6v6ORfNZStlsQAWv+0XQ21Iy2qhxlSNcrXrtQsHjlYKQwBbTKTZg2t1IOtxlYW39k1Nq6dlU7CiiimMKROhKsFbKxBAawNjbQ2Oh8KXRQBQ4/COP2gMxNwjjs9WbE6oNBoCM2pN8psDWexGFfO5YFkW4IA6vLcgtc9W+a4ObIzC4ewvnIG/rObbgPXwlELmQlHACZbJ2kdie0tibXUX17hUNSHUjOJXSRlJj8o7YucpCEKr2cl2UXBuoJvmAsD2VveoG0oZflauw+jAzRMiTKqRhPpjPIrxoQWym5JBAO7dV7ioGRsrKDmzCNTmZOsCERsCVuTZFBzE2ueG9vZ+EMuEiyuWitmC3a7KmfKja6qRZWS1uFhrWHG8GHG8Gf2+zHERdQ2E6m8GbOPo9T9GTa65LeZm43ym9eimWsZP0SDTySl0McmGGHWFFsAOyLCxtlGW9raE91SvJpPNJglE4cNG7RqXBDMihSN++xJX+WnptqTT6jhalT6mmJop8Cgiuii9Ge2sflOITCEnq8nXT20zJmyxwk8mYMW5hLcTV+IwFsoAAFgALAAbgAKxfSHbo2dtDrpEZocTAqEoAWWSFnIAuRoVk3X7+FZ7F9K8ZtaQ4fCKYYvrm9mynS8kg80furqe+ud6sYtrr2IPVUW117Gm6ReUzD4S6J9NKNCqEBFPJpNRfuAJ52rAN0uxa4s45YCgcKrjJJ1TooAAZjxsBqOXjf0fot0Aw2EAbKJZR/xHA0P7ibkHv76h4/yrYSMHLnkIlyEAW7AtmkUnQrvAGhJHAa1Oak8zlXYnNSeZyocfba7R2XiXWNkvFMhDWPaSPN2SPOF7a2G46VZbG2qTgMIw1eWOFFv9sp2m8FCux7lNT8Ph4mhAiVVjlUsAq5QRKLk5bCxOa+7jWN6PxYk4LZ8mHjWRohiYmV3CBWZjGsh5hcpuBrZjaq24tdcflfJTKa64/K+S66JPkxG0Yj9XF9YPCeNW/Q1VdLekGFhmy4ppsQSA3UIQIUU+bnTMocnf2y3gBarDZimPa2KQm/WYfDS35lLxE1numuDkweLbGiKLEQTZFkWVFbIQoQC5BKA20YaXNiDpec21DHczJtQ/2Pv5SsE8PVIr4exRoyYUaNGjdXU5I33XUaC1W3RTbGDUvlxyyNIRYSBYioBZsoUgE9p2362sOFZvbu2dj5FK4USu6g5YQYspYXys6kAN3ANVFhfJ/isUc0WF+TxncJpDu/mGc/hqXEmpYqX2v+iXEmpYp/a/6PSelxC4jZ0o4Yrq/RNGy/pVD0720IJZUfeXweKh5MYpAsiX4GyA69/ddW0+jxwOzIQWzPFisPM5BJXN1gWy33KAQNw4njV9052HFPhJi8YZ4opmjbUFWCE6EHUdkaHTSrS3ST6Pn7FZbmn0fP2MxgseME2zp59FnhxJdrE5XxEiTZiBrxUeA7ql9Mtux46NcFhHEryZpGK6qqxI0gXN9pmVRpuvrvFaPFbBh2hgoVlBClIpEKWDITGPN0tuJFrWqp2NhNn7LnWLrD189lBftMFY9kEqoWNSQN+/TgNE4yXltbWJxaxflZnz5SIJtnvBiEk61oTH2VBVmC2V737JuATcb+dabC4NlxGy83nLhZo28RDDp6watJ+hWDM3XnDp1mbPftBc2/MUvlJvrcik4ja+H6kY0veOJZSpH1ixCWHMkpYeNaUJL63/SZpQkvrf6mZ3pjAuE2lhsayAxyERSHUFHXzZARu7OhG4qjA7634cVm9sLFtHZjMWUK8XWBr3EbqM2p/dIIPpqd0enaTCYd2vmaCJj4mNSa3DEnXJ5NxxJ1yeSzdr6Vw6GlRpSnS9WKmO8oLSn5P1PUh872z363zR+zy9oC2bNbha+l6rdq5GwyKoV+wjSJh1csY9bNkhlUtDm83RhTOE2dLjMTtHrs0RIbDRMwOVEu+gva4NkJtvz99aTZfRwxLAoZWlhWNTKt1Lqpt1cliCyBWayk70U2NrVyU5tusM5ac233IGVhCi4lVeewv1SMvbMoyMLpcb0u2XfwNrFnEYSUxoGvIzJKRkunZtGHNgkhkzMUNrAdm9ly3qZJ2cRPmbO46hAxDXDsEKZSL5dRIbbr5eerm1MNIkanIWLOFzDKzqJHuzsjhUXzpL2AOo5aOjVDOBw7D9ohmu7AFRkGcubPcaAAg6i2W1xewJ0uBw0qm7y5hY9nKNL2t297WsRcjW9PJhwiKqiwUADwFOxnSrxhRaMaFUUUVQ2FFFFABTTGxp2kugIsaAKfG49CVdjG8Zuy6qwOUEkrrYnfqNw9NZ/Yc0iyAqWKSMwINihsrgMhsun0Y4XIZrsctl1MGwcPGrBIUVWQRsAAAUGayEDh22/EarV2eILuqvIjMewpXrFcdnOoNusJUa3Jble7XhKLtMi4u02TztaEHJJZSxCkkMUzNoFMuUKGvpYkG9WSIAABuGgrEYrGJkaJ4plGVwGliAHVkFLPIHI6tTILmwtx17R0eHxE7PGqJaJBaVpgQ8gKdkxAHQhvOzgd161Gdmozss2kpLScqW6XrnViqGxnF4KOdMksayLvyuoYXHGx41nejW0IFxOIhQKjiUxpEigZIYYwesIAsAzyNrxzAcK1dUOwCHxGNmsL9cIAbAHLDGm88Tnd/dyFYkvMjEllF1FxrM7bOzsIZGnWJWnKuy5c7yFDcHIL6Zhe9gL3J1qR0v6UrgoC4GaWQ5Yk+03Mga5RcX53A41jG6FsVSTGkyYvGyrGATpCrAs7kDeyxq1h5qnKLaXqerP/ABirf8E9SfSKtltJ5S3xLdXgMJJK/wBqSyov7zAE2H8RWtd0e2YcPho4iQWUXYjcXcl3IHLMxqPtnYObBvBh2GHutlKKABzUgbgRoSNdayeI6Wvs3Cx4UuMTjLBbAFliv5qMRq5GgA3nu0urem7m+n6gtwdz/fQseku2YsHjxPKSA2DZAqi7OyzqwAHgTqbCqZIcXtckSt8lwtlbqxrI6knKzA2JBKmxNl7OgNr1P6M9BmaT5XtAmWdrFY2sVTlmG4kcFHZXvO7R7COdZZeMs0p/kicwoPwx38WPOsqMpvzYT6fPwZUXJ5wn0+TCeTDZrQ43ExSxKWiUdplF1YPYFWIuAwJOm8AVp+k3lHw+EYx6yyjeiEAKeTudAe4XPcK5016THDqIoBmxU9kjAALKCSA59JIUHjc7ga70d6D4fBw9bMqyzBTJJI4zZSBmbJm3W113nf3BRTiuHB8ub7BFOK2Q/wCmf2ZtPGbXkyFEhwqOjS2FywUh1TM2pJsDoALangDuusE4xCDVVzQ35uUu/oGcL4huVNdEIycKkr+fiCcQ/jN2lX+VMijuUVA2Ek2FE3yoxRwRvO4fOLymaYyB2+zYHLbeS3cL0gmkm83zNQTSTebJPQXE5tm4Zj9WEKf/AI7p/prK4XoIuPwz4p3PynEgyob9iME9iOw3jKApJ3cN2sLY/lOiwuGigSB5WUNc5gi9p2aw0JO/kKr+iXlFODZopI2OHLMyKDeSEMxOVS1s667jbn3VB6unJRUu3uSepptRUuxbYHBbXxNsLiC8cHmyyEIGaMb1EgPbJGmm++pIvd/YnktdJ7YiVZMMjMyRhns5IIBZDZV5m1725V6Nh5w6qwvZlDC4sbEXFxwOtUeM6bYRCbTpIysFKRnO++zEKurBRdja9gpqvBgqcnf3ZThQVOTv7mMHkelEhUYoCAtcgZ85XvXzS1uN++3CvT8PAERUUWVVCgcgosB6hWY6QbaxhwUU+Dh7blWZSCzqhPZshAvfS/EA+kaPDSuY0MihHKjMoOYKxGoDcbHjW9KMItqKN6cYRbUUOtJSwaZCGo2PebJ9B1efMv7XNky5hn83W+W9u+rXRWxeNxcURDObM/ZUAMzNxIVFBLaamw3Cq3au1W6r6HshrAMB2lvct2CAQwUGw5su7jA2rtFesSWSOVT1R+jZAzKqMHa4VrFDdcxzWBSO991cwUxe/wBBMrORYyqsUUeUAJpnLC1gQAS1+Qtli526RJyvA3sSVUEiPYuHBBkK5gTk1DWBHakVQbkn7ROp1OExAN1LKXULmAIJFxcXA3Xqv2XsZI829mN1ZmsCwazNooAFydbDWw4AASMJsmKAnqokS4RSVABKxrlQE8bDQVqCaHFNFjSIqbLGnYxpVCgqiiimMKKKKACiiigBEu6o0iANmC305E2bXUgc7jXuqW26uINKTEVLIsZzFO1IX1Kuw1CZhlGt2yjQ2uE4WtTOzNotCsUUwUaIilSzakhVSwB1FwDc2HZNzm7N6RWb6S4I9XkXr7spW+HIEqhpYQWFyBbTXuB3ampyTjlGJJrKNLSDLTSCyhbk2AFybsbC1yeJpWTSqGwMhrAN0uTZ2KxkU6ORJKcREUAOYSqt11Itqtr8wa9DVKq9s4XCyFevSFyvm51ViPAG5qepFtWnTJzi2rTyZTohsyTHYn/EcStlGmGjOoUDc+u8DWx4sS2lhUzyjY58M2CxSrmWGZww3aSR5bX4XAYA8yK0C7cjGihjbdZbDw7VqaxW0usUq2Gzo2hV7FSORWxBqe1KG1PPf1M7Uo0nnv6mG2v5TZsWRBgIXV30zGxk78oFwgH2ydO7fWg6GdBUwn0spEmIa5LHUJfeEvvPNzqe4b5eBXqbiHBxxA78ikX8SE1qaNqyDfCPWw/MVmMc7pu3/BmMc7pu2WqrXni+UBMBHNhpInM0MswTdkdXkZ0ZmvdRlccN1rb9NenSHXWI6fZZW92lMzfI5ZVllhXrVtZpI+0LbtdRpwvuqk7f0umbnn6XRQdA+j8jO2PxdzPL+zDCxRCLZsv1bjQDgvjWy25hjJhp41854pUHiyMB7zT0eJRtVIbvXtW9W6mMTtWNNDIPDeR6BqK1GEYRo1GKjGjD7L8qeHiwUYZXM0aLGYwCLlFChs5FgptfmORqtwWyMXthxNinMWGBuiroCP8A01P/ANjX7r7hpZ9j4B5TN8kzuTmJsQhb7TIWyk+K1bjbp+rCPxj8gKhscsTePTr9yG1yxN49PySNkbBhw65YYlQDeQO0f4nPaY+Jp7amx4Z0yzxLIv7wuR/CRqD4VETak3/J/wCv4aU21pbawH0Fh+a10XGqL+WqI+Iwc2LbK14cN9Zd004+y1v2UXMec245dxtRgY1KlY0UquUEKoIXTsggaDuqGm3QLZo3HhlP6inv8YiNu1l/iBHvOlC2gqLCkNvFdjkDC4II5g3FJlHGqFByoG1MasKhjvYkKDmsSFZyLqpt2VY6jhbjU1HvWe6RYYieKS+IK9XMjLGw6hQELZ5RvudwI4gctcTdLBmTpYBC2aRpkUiURplUMxyi46sspIVgWLZd3b0Y2JFjHhcuZMlwSxA11ZmJvm3AG59e7nMgw4W5ve/6f709QoiURuCEKoHIevmaWVrtFbNiQgpVJZ7V0GgDtFFFAEP5cFtmDDQHVSPRcaU9Hi0bcwPpFRzNEBYArx8yRPyArsnVi1y2uo1c/wBazZmybRVeoj4Z9eIRz/ppYY8OsPoK/naix2Spd1LqHIXK+aR3Zl/Oxpv5UbgFteQ7R/ykW9VFhZYVSbdwRaSGQKHEbDMMuYizKyyKN91KkaXNnJAJFqmsWv8AWA/vkf1ri4e+8sfHP8VKWVRl5wN7PxbXYOM1iMpVW1uNRqOHM2321sSXZJZGNgFUd92PqXT30v5P4+/9TSBhhm3H/LRkMiHwubz3d+66qv4biuph413Rp6SP+9PjCjkPd+grhjHC3v8A60UOhIxAXcEHgx/RaR8oY/Z/zf0pwQj+7U+iAbh66eQGo3bkp9LfDSjK32AfBv6gU9au06GQ2kJBzREjvyn9aiS4VCNUK+gqPUTl91Wke6lM1qVWKrM5Psld6n1lB/0kC3dalYfZaDfc/h91jm99XWS5p9VturOxGdiK+KJQdIrnnl1/E39afadtB1Z9JUflepVNybxWqN0I6xvsr+JvhpLTN+7/AJv6VItSWNv71pgR1nI+z62H+mmpZFO9Yz6f6rTzkHu/vvrown9/7UsiIDYSMm4UqeaMAfzpxEcea5YcnW/+ZdfzqZ8lHIf343pPyUcvVl/pS2ioaTEH6ykd69oe7X3VT4tJMUiIVXMWv5rfQ3R0dsx0zAOcpBJJA4Mct4cKOR936GkjCjv/AM1/WDSabBqyYBXGe1Q3U7lLX8G/U1wuVFyWHeRceOh09Nq1ZqyYZOVCb6ixOzajUc1ZfysfzpTs32X8QVPuBFFhZIdKLhRqQPGomYfW6zwyPb3A/nSB1Q+0PEOP0osVj7bSTgwPhc+4XpuTFnT6NzcX0X3a0qRo1tctz3yH3UkvEderJ7+pc+/LSAaHSGLiSPHL/WhukEXP1Zf61563lhkO/CRnxkb4aF8sLjdhIx/O3w1jievsc/iId/Y9Hw21Q+iq3ddWt6WAIFcd5ibAIo5kkn1W/O1edfPJJ91T2jfDR88kn3VPaN8NPeu4/Eafc9G/w/N+0kZ+6+Vfwr/WnYkCCygKOQAFeZ/PFJ91j9o3w1w+WB/usftG+GjfEPEafc9QVb07XlXzwyfdU9o3w1354ZPusftG+GnxIh4nT7nqhYc6ZkNeZDyxyfdY/aN8NHzySfdU9o3w0cSIeJ0+56XmP+9dWMnjXmXzxSfdY/aN8Nd+eSX7qntG+GlxIh4jT7nqSoBSq8r+eWT7qntG+Gj55JPuqe0b4afEiPxOn3PVKK8r+eWT7qntG+Gj55Jfuqe0b4aOJEPE6fc9NluDpSLsTXmp8scn3VPaN8NA8scg/wDKx+0b4aXEiLxGn3PTwpHKla15d88sn3VPaN8NHzyS/dU9o3w0+JEfidPueoXb+7V2UV5d88kv3VPaN8NHzySfdU9o3w0cSIeJ0+56cJDXN9eYfPBJ91T2jfDSh5YpB/5VPaN8NLiRF4nT7nqKx13LXlvzyS/dU9o3w0fPJL91T2jfDT4kR+J0+56lrRm7q8t+eSX7qntG+Gj55Jfuqe0b4aOJEPE6fc9Szig68a8t+eST7qntG+GufPFJ90j9o3w0cSIeJ0+56oBXa8q+eGT7qntG+Gj54ZPuqe0f4aOJEPE6fc9MmwCMb2sftKcp9Y3+mmWhlXzJAw5ONfxD+lec/PFJ91T2jfDXR5Y5PusftG+GlviLxGn3PSY8S4W8iAfwZmPqAqMdvRg9rMPEAfmb15/88kn3VPaN8NB8skn3WP2jfDS3ruHiId/Y9C/8QQ/a/wCn+tJ/8QR8Ax8AD+tee/O+/wB0i/GfhpXzySfdU9o3w0cT19heIh39jzuiu0VznmHKKKKACnsJiTGwYAEi411Got+tFFAEkbWI3RRD+T33veuHapzX6uLda2TS2/nz/M0UU7HuYmPaRCgdXEe8oCT4+nWh9pXt9FELa6INd+/17vCiilYWzqbTtm+ji7XNN2gFh6veedEu0swI6qJb381ADryPCiiiwtgm0yN6Iw7Vsy5suZi2nr9wpf8Ai+luph/B/wB6KKLDcxtNpkMWCRi4tYLZd9729FH+I7voohYg+bxBB57ja1uVFFFhbOttPS3VRDQDRNQR9a999cbaRuCI4wQQ1wnEbv8AbdRRRYWxb7WJt9FELFTouvZIsLk7tLek0ldpWN+qi3AWyaaAi+/frXKKLC2dO0+1fqoeOmTTX061wbR3fRx/W+rvzZtPAZtB3CiiiwtipNqXt9FELG+ieOm/dr7q6draW6qHcf8AhjeePjpRRRYbmdba1/8Agw3PHJrw7/7vTRx+gHVx6Zdcupy87nW/HnRRRYWxwbW5wwkcsluV9b8bVwbU1v1UW4C2TTS+u/fc+4UUU7Dczh2pu+iiFip0QalSDr48fGu/4n/6MO63md1r3ve9copWFs7HtSwt1MR0AuU1Nhx19NNS43MmXIg3doLZjYAam/dXaKLC2RaK7RQI5RRRQAUUUUA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1790700"/>
            <a:ext cx="66579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0" name="AutoShape 4" descr="data:image/jpeg;base64,/9j/4AAQSkZJRgABAQAAAQABAAD/2wCEAAkGBhQSERQUExIVFRUUFRQVFxgVFhQXFRYVFBQVFhcUFxQXHCYeFxojHBUXHy8gIycpLSwsFR8xNTAqNSYrLCkBCQoKDgwOGg8PGi8lHyQpLiwsLCksLCwsKiwsKiwsLCwsLCwpKSwsLC8sKiksLCwpLCwpLCwsLCwsNCwsLCwsLP/AABEIAKgBLAMBIgACEQEDEQH/xAAbAAABBQEBAAAAAAAAAAAAAAAAAgMEBQYBB//EAEkQAAIBAgMEBQcJBgQEBwAAAAECAwARBBIhBTFBUQYTImFxBzKBkZOh0hQXI0JSVJKxwTNicoLR8BWiwvFDU7LhFkRjc4Ozw//EABkBAAMBAQEAAAAAAAAAAAAAAAABAwIEBf/EAC0RAAICAQIEBQQCAwEAAAAAAAABAhEhAxITMUFRFCJhodEyccHwsfFCgZEE/9oADAMBAAIRAxEAPwCRtnaZvvqj+VvvBNLY5jmY6fnTqSDguleK3bPJbtkN5nalQ4a57V6udnbPMrhd1+6r3C7BVcSkTjRjv5itR02zSg2QtgRwAj6FnNeh7JhBtbDhB32qwwWyoohZEA9GtS69HT0tvM7tPT2nAK7RRVywUUUUAFFJc6V1TcUAdoopDPrQAuiiigAopEkyrqzADvIG7xrC9KfKFhjeGN5m1GeSBgthuORybkjfpobWvYmsTmoK2YnNRVsvtq9NMPBIiZ1ZjKsThT+zzA9pvCwuN+tW2z9pRzpnicOtyLjgRvBG8HuNeeDbuHLF8HExdpY55esBBZkLWRbkjrHLPbLxzVHXpfg8P1Rw0WIUKzMVDZI2z5SSVZjnNlCi+gBNuFQWvTy1RHjU8tUeqUVTbE6W4fFJmjkAPFHIV1PeL6+IuKt3OldKkmrR0Jpq0Koriteu0xhRSVbU0qgAoopEl6AF0VxWvXaACmMXFceYGPI0/SFfWkwMVt8RgHPhT4gV57tHDRknIrLXvDxg6EA+NZLplsOFYjIEAa4GnG9cmto2rOXV0rVnkmRhupxcVJzNarF9H7QiTdfh3VRPccK4nBxORxcRnCbQKnU1qsLtHsjWsnKVbuNLhxjILU4y2jjKiInaNTYyPN51bdGOiT4gFjdV4Hmah7YwRR7qpyIcl/3hvpbGlYtrSs0nQSVWfI47S7jWx2vsz6SKQDVWHqqi6P7LX5KkyC0i3YnmAdRW2hcMqnmAa9DSj5aZ3acfLTHKKKK6S5wmkrJelkU2UtrQB1xfSupuoWlUAJcaUiI04aRFSEOU1KNadpuXhQwYpDpSqKKYzNbcwTgStPJ18LXKwDCiUrpp5upsdbm3iKxWL2vgjHGAtwJDZUvh2ja57b+dpbT62+19NPWqzHSnojFMDKuGWSYEEjOYs9uDMDY62uTra9tbVz6um3mJDUg+aKLDY2FwnVMFInhJDWxDFiLJIZusGgsQGucljpqAIW1NrYHMpMbOOsJus+VMxJPWjDBuyt+1qFvv7V7lzFNgjI0SquEaOZMPJuXrI5L9YLg3t2B223XBvrUjZ+w8LjhG8OCyxh3WR85jIyFTbIpIcMrHUG4YWPGoZeFRHLwqH9l7Qw0s7dT1Rm0tMMG7qrEKMxkDC3EXNvE8dls2CVY7TyrK9z2lTILX0GW53UvZ+zo4EEcSBEHBefMneT3mpNdcIVzOmEa5jURp2m4uNOVtFBm9jT1N/WpwUCCiiimMQg30uuCu0AFMsNaept94pALBqp6R4TrVRObi9W9ctf0UNWqE1aopdt4dEw5uBZRXkmInzOznduUd3OvXtswdc6xHzbZm8BuFeZdL8GFxLRxrbcABztwri/8ASupya66lDiFB1FMLMRpWy2d0TOIiJ1VkGUj94VksbgWjcowIINq45Qayc0otZPfsPhFRQqKAANAKz2D2IJUnjkXR3Zh3XrUU0kVie+vXcUz03FMh7J2X1MIj32BFK2JJeED7JK+okVPqt2SuVpV4B7+vWiqaCqosqK4TXa2aCq7b2OMULMpAY6AnULxZyOIVQzW45bVY1UbWxGYFRmBDAAoe3e9iVuLXsTbvIrMngzLkc2ZE942zdjJcnMzF8yg65t5vrew3aDUhbiqroxMXwsTMkytlykYj9scpK5n5k2ve3GrWiPII8gpqPeadppfOpjHaRLupdJk3UxnVrtMQ4pSxQMM6qrMvEK5YKT45G9VdxOMWMAsQAWVRf7TsFUeJJApWKx6imxLSg4pjImP2RHMYy63MUiyrw7SggX5jXdUtEAFgAByGgpDYlAyoWUMwJVSRmYLa5A3kC4v407SpCwFFNwYhXGZWDC5FxqLqSpHoII9FdWZSSoIJW1xfUX1FxwvTGcTeacpv61NbP2lHOmeJ1dLkXU6XBsR40rFY628U5TUzW1OgGp8BrXcPiFdFdCGV1DKRuKsLgj0GgBykcfRS6SyXpjI2NjZkYIbNcEakXAIJXMNVuARcbr3qsixjx4lIywIkQFkuxyk58sgBvlF0ykBjcuN2UlrzqxWcGKJxsl1xCqhjUdZYYdvopWLxab+Z13DwqcsNE5Yo0tNy8KIJswv6K7LurZsUTXEGlcYXFcD+6gZBwhzTTHllX1C/61FPRpPlJxDakDQcjzqVsWPsu3F3Y/pVi26sqKayYSTWSl6O4Ur1uYedIW9dSsVsOB2zPGpPMipsMdhSyKFFVQ1FVR2iiitmgqqwDESygixLXHhbSrWkOo38d1JoTQKbmmcTOAQDe31iN1+AJ9/q51CwfSCNjbLIgvIuaRCi5o2ClbtvJ1I5hTyqAm2uvJAzpESMzKSshY2VYwRbL9W5Ukguo0JOXDmjLkibOqk9VIPOZMt1HVlu24GXjohuLcBrfWomG2ccQCHZWhzyIoANnTzGBa9yNZFUi1gb66EV0mxoLtIyMoUlbGWXzbhXcsGCqMrE9oG66k2OlngMLKYsPLC2QsI86SFzH1R1YpHvRyLWG4DS1YWXlGObyjQKtgANw0oZrV2mWNzVyw4r3pB86k7q6za0hFJielwjx64R4XCuq5Ztchdr5Utbja1779Lca70fkxUjyyyspgmVWgQABo1zNYHS5LJkYm+820tXenM+XBSWtmbKqXbLaS4ZGXeWZSoYKASSB4iX0bx5mwsTmFoSVymNgQVy9nQHXLppfhapK99N+pPO+m/UzOLaSLbcTRjMJsMBIt96rIVzKDxXstbkG50/5UcMxwBYEgxyxPof3sg9RcH0UvbpybU2c/2hiYj6YwR7zVl07w2fZ2KHKJm/BZ/9NYauM1+8ibXlmv3kT9mGRokMq5ZMoDjTzxoxBG8EgkdxFVHSrY+LlMT4SfqmiLEqxYJJfLYNlBvaxFiLdo7qutl4sSQRPfz442/EoP61IaWquKlGizinGjK7IwSYyUY11YOjBIhcjII0KyKRx+keUH+AVqOsNIigAFlUAXY2AsLsxZj4kkn0051RpxjSCMaMd0AaSKTGYcgtFFiJRGxNyDcEofEMrDmc9JwmIki23OoDNFPFEX4hCFyxt/DdWX+fWp3R9Mu0NopzbDSj+eIg+9adKZNrof8Am4Jx6Yp1P5PUEvKvR/KIpeVej+UaFt4ql2Rs0Q43FCMZY5EglKjzRKzTKxUcLhFJ/wC9WuOzZGyWD5Wy3Fxmt2bjiL2rGbN6XmaTDhJZHMgwmixnKZFzDFxswWwKq6OeWUeBrOSTVlJySas2e0sIJYnjJIDqyEjQgOpW4PPWsv5LZ5Tggki6IzCNrixQOyleYKsrC3IrWvfdWL2NtA4bC41V86PGzRRg7s08idVfuzSg+ANKeJqXowliSfozag12ouHICBVNwvYvvN10Nzz0176lVUocLVA2jsgSMHByyKLBuOW+YDXQdsKdx3EbiamS1E2pBM6osTqgY2lJzZxGVIJiYea4JBBOmlKXIT5FbhGAYtKVMscrIMq2a7XEagEnKpjYNbcSdTe9To3sitZsz2Ki1m4XDDnrre9ufKh2ns6N8Q8UgbRE7ReUsUOZ85yMCwzggDzVK6AFlu/goBEpMYZJAzLZpGaKQrckNfQCyntasLEa2sYptE02aeF7qCKTO1gaptn9JUMTkq+dNSgF3ZmztkRTYl7q4ykA9nkQTZYHaCzdYArjq3MZzoVuQAbrfzl13iqqSfIopJjWw79Wbi3aa3herGuKtt1drSVIaVBRRRTGFFFFABTWIkAAubXNh3nlSpJQu8gXNhc21PCs30jkWZkHZKQN1pa7E58hAy5WHm5wx0YW3gXBrMpUjMnSLPaMwGXMxysQlrE5iT5uUb77uO6s/s3ZzyzsUH0SyluszXDdXNmVQLCxugB87QntKSQZkzFXLSEi2ozZWcExl1JWwGVSGsb3up767s+eSHCI2TLGCSbAFlSR5TnJLDKihkYk62VtL7ovzPJJ5eS1bZUDEGQJKyAauFYgLrrpwOutWEcgYAjUGsY3TAdf1RVGw4wnykTKT5tz2uWX6vO/qp7yZYWYYVpJ2cmeRpVDkkhWA113Zjc+FjxrUdROVI1GacqRrXOlEY0okGlJjbhVShG2ztFMPBJNJ5saljbebblHeTYDxpjZEUghQy/tGGd+Qd+0VHct8o7lFU/lLkK4NWsWRcRA0gHGNXuR6wtT+je3TjEkmCMkRfLFmADMqgZnNubEjf8AVqe5b9voT3eehW1TabCvvAlePw62F7MORzKBfk5507tzb8eEhMsrEKNABYszHcqjidPcTU+TDK4XMPNZWH8Sm4NZDaOyE2htF4piepwaRHqwbZ5JwWLMRrYKqjT177qdx+nmwla5c2V23OkMeJj2fi47gJjUVgbZkLDtKbdwB7wRW22ph+shlTfmjkX8SEfrXlfTDoPNgxI8DFsLmWRlvrGVJylgfOAzEBhrY68zZReVrErpJggedutT3FWrnjq7W1qYIR1Nra1MFjh8Pi8VsfCJhGCsyBZGLlCEjumVSATqQL9w76p4eiu2cOLxTE/urPmH4ZezUfot0vx0cAgwuE6wIzgMUka2Zy2UkEKLZuJrR4bo7tTFa4vGHDod8cOUPbkSmg9LN4VlVqJNXddMGVU0mruuhQ/OXtDCv1eKiRmFiQy5Hsf3kOX/AC1c4byzQkfSYeVD+6UceslT7qci2JsuE5I4DjJQbNlvMcxNu25IiQ35kb91WewtjQS5mbB4JFAXKkapK4uM13fKFBIIIC337zWorVTpS/PuaitROlL8+4jZWJzbVL5WUYjARS5XADDJKQAwBNjZt16n7bFsfgH5nExH+aHOB64qjbTOXa2Cb/mQ4mI/yhZBTnSjE/SYUj/hY+BCf/didf8A9BVuSd9/hleSa9fhmhncC1yBc2Fza5tuHM6e6o2K2rFC8MbGzTsypYaFgpc3/veRzrFSY2TEbaiN/oYWxMaDXz4oR1r2/ilVb/u1O8owyDBYn/kYqMn+Bj2v+gU3q4cl0Y3qYbXRmgx3SCOPEw4ZjZ51kKnhdMtlPe3at/DbjVJhNmxy4raWHlW6SfJZrXIPajtmBGoIaIG9N+UbDKqQYopm+SzoX3g9U5AaxGoIYIQeBFSkkA2rcG4nwIIPAmKfQ/hkpSdyp9/ZqjMncqff+UXmAwCQxpHGLKugFyTvuSSdSSSSSeJqdVHg+kiPjJsIezJCEI189WRWa3epbUciDzq8q0WmsFotdBEo0rsZ0ofdSYjTGRNoYWGXSREcpr2gLrmGpBO6+l7VX7V2SzxgwsCUNwtxawRkKrlIA0II1GqDUbxkdnbQmwLbRSUNLJHmxEQcsQ6MwBkHcBYm261tLVpNkdIDKYgLdbKkMjova6pGXPmk1BAIBAOti63Fqgpxnh8yKmpYfMa2BKqoVN45DLly3JylkV+rLhVA1Y7wN3HStTJKFAu2psNeJOlZQgiecOMsjmJl0Fi2RIy2bXKO0w+1Ze4X7j4C4iJ1aM9dHmJ6v6ORfNZStlsQAWv+0XQ21Iy2qhxlSNcrXrtQsHjlYKQwBbTKTZg2t1IOtxlYW39k1Nq6dlU7CiiimMKROhKsFbKxBAawNjbQ2Oh8KXRQBQ4/COP2gMxNwjjs9WbE6oNBoCM2pN8psDWexGFfO5YFkW4IA6vLcgtc9W+a4ObIzC4ewvnIG/rObbgPXwlELmQlHACZbJ2kdie0tibXUX17hUNSHUjOJXSRlJj8o7YucpCEKr2cl2UXBuoJvmAsD2VveoG0oZflauw+jAzRMiTKqRhPpjPIrxoQWym5JBAO7dV7ioGRsrKDmzCNTmZOsCERsCVuTZFBzE2ueG9vZ+EMuEiyuWitmC3a7KmfKja6qRZWS1uFhrWHG8GHG8Gf2+zHERdQ2E6m8GbOPo9T9GTa65LeZm43ym9eimWsZP0SDTySl0McmGGHWFFsAOyLCxtlGW9raE91SvJpPNJglE4cNG7RqXBDMihSN++xJX+WnptqTT6jhalT6mmJop8Cgiuii9Ge2sflOITCEnq8nXT20zJmyxwk8mYMW5hLcTV+IwFsoAAFgALAAbgAKxfSHbo2dtDrpEZocTAqEoAWWSFnIAuRoVk3X7+FZ7F9K8ZtaQ4fCKYYvrm9mynS8kg80furqe+ud6sYtrr2IPVUW117Gm6ReUzD4S6J9NKNCqEBFPJpNRfuAJ52rAN0uxa4s45YCgcKrjJJ1TooAAZjxsBqOXjf0fot0Aw2EAbKJZR/xHA0P7ibkHv76h4/yrYSMHLnkIlyEAW7AtmkUnQrvAGhJHAa1Oak8zlXYnNSeZyocfba7R2XiXWNkvFMhDWPaSPN2SPOF7a2G46VZbG2qTgMIw1eWOFFv9sp2m8FCux7lNT8Ph4mhAiVVjlUsAq5QRKLk5bCxOa+7jWN6PxYk4LZ8mHjWRohiYmV3CBWZjGsh5hcpuBrZjaq24tdcflfJTKa64/K+S66JPkxG0Yj9XF9YPCeNW/Q1VdLekGFhmy4ppsQSA3UIQIUU+bnTMocnf2y3gBarDZimPa2KQm/WYfDS35lLxE1numuDkweLbGiKLEQTZFkWVFbIQoQC5BKA20YaXNiDpec21DHczJtQ/2Pv5SsE8PVIr4exRoyYUaNGjdXU5I33XUaC1W3RTbGDUvlxyyNIRYSBYioBZsoUgE9p2362sOFZvbu2dj5FK4USu6g5YQYspYXys6kAN3ANVFhfJ/isUc0WF+TxncJpDu/mGc/hqXEmpYqX2v+iXEmpYp/a/6PSelxC4jZ0o4Yrq/RNGy/pVD0720IJZUfeXweKh5MYpAsiX4GyA69/ddW0+jxwOzIQWzPFisPM5BJXN1gWy33KAQNw4njV9052HFPhJi8YZ4opmjbUFWCE6EHUdkaHTSrS3ST6Pn7FZbmn0fP2MxgseME2zp59FnhxJdrE5XxEiTZiBrxUeA7ql9Mtux46NcFhHEryZpGK6qqxI0gXN9pmVRpuvrvFaPFbBh2hgoVlBClIpEKWDITGPN0tuJFrWqp2NhNn7LnWLrD189lBftMFY9kEqoWNSQN+/TgNE4yXltbWJxaxflZnz5SIJtnvBiEk61oTH2VBVmC2V737JuATcb+dabC4NlxGy83nLhZo28RDDp6watJ+hWDM3XnDp1mbPftBc2/MUvlJvrcik4ja+H6kY0veOJZSpH1ixCWHMkpYeNaUJL63/SZpQkvrf6mZ3pjAuE2lhsayAxyERSHUFHXzZARu7OhG4qjA7634cVm9sLFtHZjMWUK8XWBr3EbqM2p/dIIPpqd0enaTCYd2vmaCJj4mNSa3DEnXJ5NxxJ1yeSzdr6Vw6GlRpSnS9WKmO8oLSn5P1PUh872z363zR+zy9oC2bNbha+l6rdq5GwyKoV+wjSJh1csY9bNkhlUtDm83RhTOE2dLjMTtHrs0RIbDRMwOVEu+gva4NkJtvz99aTZfRwxLAoZWlhWNTKt1Lqpt1cliCyBWayk70U2NrVyU5tusM5ac233IGVhCi4lVeewv1SMvbMoyMLpcb0u2XfwNrFnEYSUxoGvIzJKRkunZtGHNgkhkzMUNrAdm9ly3qZJ2cRPmbO46hAxDXDsEKZSL5dRIbbr5eerm1MNIkanIWLOFzDKzqJHuzsjhUXzpL2AOo5aOjVDOBw7D9ohmu7AFRkGcubPcaAAg6i2W1xewJ0uBw0qm7y5hY9nKNL2t297WsRcjW9PJhwiKqiwUADwFOxnSrxhRaMaFUUUVQ2FFFFABTTGxp2kugIsaAKfG49CVdjG8Zuy6qwOUEkrrYnfqNw9NZ/Yc0iyAqWKSMwINihsrgMhsun0Y4XIZrsctl1MGwcPGrBIUVWQRsAAAUGayEDh22/EarV2eILuqvIjMewpXrFcdnOoNusJUa3Jble7XhKLtMi4u02TztaEHJJZSxCkkMUzNoFMuUKGvpYkG9WSIAABuGgrEYrGJkaJ4plGVwGliAHVkFLPIHI6tTILmwtx17R0eHxE7PGqJaJBaVpgQ8gKdkxAHQhvOzgd161Gdmozss2kpLScqW6XrnViqGxnF4KOdMksayLvyuoYXHGx41nejW0IFxOIhQKjiUxpEigZIYYwesIAsAzyNrxzAcK1dUOwCHxGNmsL9cIAbAHLDGm88Tnd/dyFYkvMjEllF1FxrM7bOzsIZGnWJWnKuy5c7yFDcHIL6Zhe9gL3J1qR0v6UrgoC4GaWQ5Yk+03Mga5RcX53A41jG6FsVSTGkyYvGyrGATpCrAs7kDeyxq1h5qnKLaXqerP/ABirf8E9SfSKtltJ5S3xLdXgMJJK/wBqSyov7zAE2H8RWtd0e2YcPho4iQWUXYjcXcl3IHLMxqPtnYObBvBh2GHutlKKABzUgbgRoSNdayeI6Wvs3Cx4UuMTjLBbAFliv5qMRq5GgA3nu0urem7m+n6gtwdz/fQseku2YsHjxPKSA2DZAqi7OyzqwAHgTqbCqZIcXtckSt8lwtlbqxrI6knKzA2JBKmxNl7OgNr1P6M9BmaT5XtAmWdrFY2sVTlmG4kcFHZXvO7R7COdZZeMs0p/kicwoPwx38WPOsqMpvzYT6fPwZUXJ5wn0+TCeTDZrQ43ExSxKWiUdplF1YPYFWIuAwJOm8AVp+k3lHw+EYx6yyjeiEAKeTudAe4XPcK5016THDqIoBmxU9kjAALKCSA59JIUHjc7ga70d6D4fBw9bMqyzBTJJI4zZSBmbJm3W113nf3BRTiuHB8ub7BFOK2Q/wCmf2ZtPGbXkyFEhwqOjS2FywUh1TM2pJsDoALangDuusE4xCDVVzQ35uUu/oGcL4huVNdEIycKkr+fiCcQ/jN2lX+VMijuUVA2Ek2FE3yoxRwRvO4fOLymaYyB2+zYHLbeS3cL0gmkm83zNQTSTebJPQXE5tm4Zj9WEKf/AI7p/prK4XoIuPwz4p3PynEgyob9iME9iOw3jKApJ3cN2sLY/lOiwuGigSB5WUNc5gi9p2aw0JO/kKr+iXlFODZopI2OHLMyKDeSEMxOVS1s667jbn3VB6unJRUu3uSepptRUuxbYHBbXxNsLiC8cHmyyEIGaMb1EgPbJGmm++pIvd/YnktdJ7YiVZMMjMyRhns5IIBZDZV5m1725V6Nh5w6qwvZlDC4sbEXFxwOtUeM6bYRCbTpIysFKRnO++zEKurBRdja9gpqvBgqcnf3ZThQVOTv7mMHkelEhUYoCAtcgZ85XvXzS1uN++3CvT8PAERUUWVVCgcgosB6hWY6QbaxhwUU+Dh7blWZSCzqhPZshAvfS/EA+kaPDSuY0MihHKjMoOYKxGoDcbHjW9KMItqKN6cYRbUUOtJSwaZCGo2PebJ9B1efMv7XNky5hn83W+W9u+rXRWxeNxcURDObM/ZUAMzNxIVFBLaamw3Cq3au1W6r6HshrAMB2lvct2CAQwUGw5su7jA2rtFesSWSOVT1R+jZAzKqMHa4VrFDdcxzWBSO991cwUxe/wBBMrORYyqsUUeUAJpnLC1gQAS1+Qtli526RJyvA3sSVUEiPYuHBBkK5gTk1DWBHakVQbkn7ROp1OExAN1LKXULmAIJFxcXA3Xqv2XsZI829mN1ZmsCwazNooAFydbDWw4AASMJsmKAnqokS4RSVABKxrlQE8bDQVqCaHFNFjSIqbLGnYxpVCgqiiimMKKKKACiiigBEu6o0iANmC305E2bXUgc7jXuqW26uINKTEVLIsZzFO1IX1Kuw1CZhlGt2yjQ2uE4WtTOzNotCsUUwUaIilSzakhVSwB1FwDc2HZNzm7N6RWb6S4I9XkXr7spW+HIEqhpYQWFyBbTXuB3ampyTjlGJJrKNLSDLTSCyhbk2AFybsbC1yeJpWTSqGwMhrAN0uTZ2KxkU6ORJKcREUAOYSqt11Itqtr8wa9DVKq9s4XCyFevSFyvm51ViPAG5qepFtWnTJzi2rTyZTohsyTHYn/EcStlGmGjOoUDc+u8DWx4sS2lhUzyjY58M2CxSrmWGZww3aSR5bX4XAYA8yK0C7cjGihjbdZbDw7VqaxW0usUq2Gzo2hV7FSORWxBqe1KG1PPf1M7Uo0nnv6mG2v5TZsWRBgIXV30zGxk78oFwgH2ydO7fWg6GdBUwn0spEmIa5LHUJfeEvvPNzqe4b5eBXqbiHBxxA78ikX8SE1qaNqyDfCPWw/MVmMc7pu3/BmMc7pu2WqrXni+UBMBHNhpInM0MswTdkdXkZ0ZmvdRlccN1rb9NenSHXWI6fZZW92lMzfI5ZVllhXrVtZpI+0LbtdRpwvuqk7f0umbnn6XRQdA+j8jO2PxdzPL+zDCxRCLZsv1bjQDgvjWy25hjJhp41854pUHiyMB7zT0eJRtVIbvXtW9W6mMTtWNNDIPDeR6BqK1GEYRo1GKjGjD7L8qeHiwUYZXM0aLGYwCLlFChs5FgptfmORqtwWyMXthxNinMWGBuiroCP8A01P/ANjX7r7hpZ9j4B5TN8kzuTmJsQhb7TIWyk+K1bjbp+rCPxj8gKhscsTePTr9yG1yxN49PySNkbBhw65YYlQDeQO0f4nPaY+Jp7amx4Z0yzxLIv7wuR/CRqD4VETak3/J/wCv4aU21pbawH0Fh+a10XGqL+WqI+Iwc2LbK14cN9Zd004+y1v2UXMec245dxtRgY1KlY0UquUEKoIXTsggaDuqGm3QLZo3HhlP6inv8YiNu1l/iBHvOlC2gqLCkNvFdjkDC4II5g3FJlHGqFByoG1MasKhjvYkKDmsSFZyLqpt2VY6jhbjU1HvWe6RYYieKS+IK9XMjLGw6hQELZ5RvudwI4gctcTdLBmTpYBC2aRpkUiURplUMxyi46sspIVgWLZd3b0Y2JFjHhcuZMlwSxA11ZmJvm3AG59e7nMgw4W5ve/6f709QoiURuCEKoHIevmaWVrtFbNiQgpVJZ7V0GgDtFFFAEP5cFtmDDQHVSPRcaU9Hi0bcwPpFRzNEBYArx8yRPyArsnVi1y2uo1c/wBazZmybRVeoj4Z9eIRz/ppYY8OsPoK/naix2Spd1LqHIXK+aR3Zl/Oxpv5UbgFteQ7R/ykW9VFhZYVSbdwRaSGQKHEbDMMuYizKyyKN91KkaXNnJAJFqmsWv8AWA/vkf1ri4e+8sfHP8VKWVRl5wN7PxbXYOM1iMpVW1uNRqOHM2321sSXZJZGNgFUd92PqXT30v5P4+/9TSBhhm3H/LRkMiHwubz3d+66qv4biuph413Rp6SP+9PjCjkPd+grhjHC3v8A60UOhIxAXcEHgx/RaR8oY/Z/zf0pwQj+7U+iAbh66eQGo3bkp9LfDSjK32AfBv6gU9au06GQ2kJBzREjvyn9aiS4VCNUK+gqPUTl91Wke6lM1qVWKrM5Psld6n1lB/0kC3dalYfZaDfc/h91jm99XWS5p9VturOxGdiK+KJQdIrnnl1/E39afadtB1Z9JUflepVNybxWqN0I6xvsr+JvhpLTN+7/AJv6VItSWNv71pgR1nI+z62H+mmpZFO9Yz6f6rTzkHu/vvrown9/7UsiIDYSMm4UqeaMAfzpxEcea5YcnW/+ZdfzqZ8lHIf343pPyUcvVl/pS2ioaTEH6ykd69oe7X3VT4tJMUiIVXMWv5rfQ3R0dsx0zAOcpBJJA4Mct4cKOR936GkjCjv/AM1/WDSabBqyYBXGe1Q3U7lLX8G/U1wuVFyWHeRceOh09Nq1ZqyYZOVCb6ixOzajUc1ZfysfzpTs32X8QVPuBFFhZIdKLhRqQPGomYfW6zwyPb3A/nSB1Q+0PEOP0osVj7bSTgwPhc+4XpuTFnT6NzcX0X3a0qRo1tctz3yH3UkvEderJ7+pc+/LSAaHSGLiSPHL/WhukEXP1Zf61563lhkO/CRnxkb4aF8sLjdhIx/O3w1jievsc/iId/Y9Hw21Q+iq3ddWt6WAIFcd5ibAIo5kkn1W/O1edfPJJ91T2jfDR88kn3VPaN8NPeu4/Eafc9G/w/N+0kZ+6+Vfwr/WnYkCCygKOQAFeZ/PFJ91j9o3w1w+WB/usftG+GjfEPEafc9QVb07XlXzwyfdU9o3w1354ZPusftG+GnxIh4nT7nqhYc6ZkNeZDyxyfdY/aN8NHzySfdU9o3w0cSIeJ0+56XmP+9dWMnjXmXzxSfdY/aN8Nd+eSX7qntG+GlxIh4jT7nqSoBSq8r+eWT7qntG+Gj55JPuqe0b4afEiPxOn3PVKK8r+eWT7qntG+Gj55Jfuqe0b4aOJEPE6fc9NluDpSLsTXmp8scn3VPaN8NA8scg/wDKx+0b4aXEiLxGn3PTwpHKla15d88sn3VPaN8NHzyS/dU9o3w0+JEfidPueoXb+7V2UV5d88kv3VPaN8NHzySfdU9o3w0cSIeJ0+56cJDXN9eYfPBJ91T2jfDSh5YpB/5VPaN8NLiRF4nT7nqKx13LXlvzyS/dU9o3w0fPJL91T2jfDT4kR+J0+56lrRm7q8t+eSX7qntG+Gj55Jfuqe0b4aOJEPE6fc9Szig68a8t+eST7qntG+GufPFJ90j9o3w0cSIeJ0+56oBXa8q+eGT7qntG+Gj54ZPuqe0f4aOJEPE6fc9MmwCMb2sftKcp9Y3+mmWhlXzJAw5ONfxD+lec/PFJ91T2jfDXR5Y5PusftG+GlviLxGn3PSY8S4W8iAfwZmPqAqMdvRg9rMPEAfmb15/88kn3VPaN8NB8skn3WP2jfDS3ruHiId/Y9C/8QQ/a/wCn+tJ/8QR8Ax8AD+tee/O+/wB0i/GfhpXzySfdU9o3w0cT19heIh39jzuiu0VznmHKKKKACnsJiTGwYAEi411Got+tFFAEkbWI3RRD+T33veuHapzX6uLda2TS2/nz/M0UU7HuYmPaRCgdXEe8oCT4+nWh9pXt9FELa6INd+/17vCiilYWzqbTtm+ji7XNN2gFh6veedEu0swI6qJb381ADryPCiiiwtgm0yN6Iw7Vsy5suZi2nr9wpf8Ai+luph/B/wB6KKLDcxtNpkMWCRi4tYLZd9729FH+I7voohYg+bxBB57ja1uVFFFhbOttPS3VRDQDRNQR9a999cbaRuCI4wQQ1wnEbv8AbdRRRYWxb7WJt9FELFTouvZIsLk7tLek0ldpWN+qi3AWyaaAi+/frXKKLC2dO0+1fqoeOmTTX061wbR3fRx/W+rvzZtPAZtB3CiiiwtipNqXt9FELG+ieOm/dr7q6draW6qHcf8AhjeePjpRRRYbmdba1/8Agw3PHJrw7/7vTRx+gHVx6Zdcupy87nW/HnRRRYWxwbW5wwkcsluV9b8bVwbU1v1UW4C2TTS+u/fc+4UUU7Dczh2pu+iiFip0QalSDr48fGu/4n/6MO63md1r3ve9copWFs7HtSwt1MR0AuU1Nhx19NNS43MmXIg3doLZjYAam/dXaKLC2RaK7RQI5RRRQAUUUUAf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53975" y="-1790700"/>
            <a:ext cx="66579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914400" y="2895600"/>
            <a:ext cx="685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Special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Clinical Circumstances </a:t>
            </a:r>
            <a:endParaRPr kumimoji="0" lang="el-GR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295400"/>
            <a:ext cx="861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When both the cervix and the endometrium </a:t>
            </a:r>
            <a:endParaRPr lang="en-US" sz="2800" b="1" dirty="0" smtClean="0"/>
          </a:p>
          <a:p>
            <a:r>
              <a:rPr lang="el-GR" sz="2800" b="1" dirty="0" smtClean="0"/>
              <a:t>are clinically involved with adenocarcinoma,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l-GR" sz="2800" b="1" dirty="0" smtClean="0"/>
              <a:t> may be difficult to distinguish between a stage IB adenocarcinoma of the cervix and</a:t>
            </a:r>
            <a:endParaRPr lang="en-US" sz="2800" b="1" dirty="0" smtClean="0"/>
          </a:p>
          <a:p>
            <a:r>
              <a:rPr lang="el-GR" sz="2800" b="1" dirty="0" smtClean="0"/>
              <a:t> stage II endometrial carcinoma. 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l-GR" sz="2800" b="1" dirty="0" smtClean="0"/>
              <a:t>Histopathologic evaluation is not helpful</a:t>
            </a:r>
            <a:endParaRPr lang="en-US" sz="2800" b="1" dirty="0" smtClean="0"/>
          </a:p>
          <a:p>
            <a:r>
              <a:rPr lang="el-GR" sz="2800" b="1" dirty="0" smtClean="0"/>
              <a:t> in the differentiation </a:t>
            </a:r>
            <a:r>
              <a:rPr lang="en-US" sz="2800" b="1" dirty="0" smtClean="0"/>
              <a:t> </a:t>
            </a:r>
          </a:p>
          <a:p>
            <a:endParaRPr lang="en-US" sz="2800" b="1" dirty="0" smtClean="0"/>
          </a:p>
          <a:p>
            <a:r>
              <a:rPr lang="el-GR" sz="2800" b="1" dirty="0" smtClean="0"/>
              <a:t> 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914401"/>
            <a:ext cx="6781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diagnosis must be based on</a:t>
            </a:r>
            <a:endParaRPr lang="en-US" sz="2800" b="1" dirty="0" smtClean="0"/>
          </a:p>
          <a:p>
            <a:r>
              <a:rPr lang="el-GR" sz="2800" b="1" dirty="0" smtClean="0"/>
              <a:t> clinical</a:t>
            </a:r>
            <a:r>
              <a:rPr lang="en-US" sz="2800" b="1" dirty="0" smtClean="0"/>
              <a:t>     </a:t>
            </a:r>
            <a:r>
              <a:rPr lang="el-GR" sz="2800" b="1" dirty="0" smtClean="0"/>
              <a:t> and</a:t>
            </a:r>
            <a:r>
              <a:rPr lang="en-US" sz="2800" b="1" dirty="0" smtClean="0"/>
              <a:t>    </a:t>
            </a:r>
            <a:r>
              <a:rPr lang="el-GR" sz="2800" b="1" dirty="0" smtClean="0"/>
              <a:t> epidemiologic features. 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l-GR" sz="2800" b="1" dirty="0" smtClean="0"/>
              <a:t>The obese, elderly woman with a bulky uterus is more likely to have endometrial cancer</a:t>
            </a:r>
            <a:r>
              <a:rPr lang="en-US" sz="2800" b="1" dirty="0" smtClean="0"/>
              <a:t> </a:t>
            </a:r>
          </a:p>
          <a:p>
            <a:endParaRPr lang="en-US" sz="2800" b="1" dirty="0" smtClean="0"/>
          </a:p>
          <a:p>
            <a:r>
              <a:rPr lang="el-GR" sz="2800" b="1" dirty="0" smtClean="0"/>
              <a:t> whereas the younger woman with a bulky cervix and </a:t>
            </a:r>
            <a:r>
              <a:rPr lang="el-GR" sz="2800" b="1" dirty="0" smtClean="0">
                <a:solidFill>
                  <a:srgbClr val="FF0000"/>
                </a:solidFill>
              </a:rPr>
              <a:t>a</a:t>
            </a:r>
            <a:r>
              <a:rPr lang="el-GR" sz="2800" b="1" dirty="0" smtClean="0"/>
              <a:t> normal corpus is more likely to have cervical cancer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57158" y="1214422"/>
            <a:ext cx="8382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</a:rPr>
              <a:t>Endometrial Cancer Diagnosed after Hysterectomy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Trebuchet MS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Trebuchet MS" pitchFamily="34" charset="0"/>
              <a:ea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l-GR" sz="2400" b="1" dirty="0" smtClean="0"/>
              <a:t>PET or CT scan of the </a:t>
            </a:r>
            <a:r>
              <a:rPr lang="en-US" sz="2400" b="1" dirty="0" smtClean="0"/>
              <a:t>  </a:t>
            </a:r>
            <a:r>
              <a:rPr lang="el-GR" sz="2400" b="1" dirty="0" smtClean="0">
                <a:solidFill>
                  <a:srgbClr val="FF0000"/>
                </a:solidFill>
              </a:rPr>
              <a:t>chest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r>
              <a:rPr lang="el-GR" sz="2400" b="1" dirty="0" smtClean="0">
                <a:solidFill>
                  <a:srgbClr val="FF0000"/>
                </a:solidFill>
              </a:rPr>
              <a:t>, pelvis, </a:t>
            </a:r>
            <a:r>
              <a:rPr lang="en-US" sz="2400" b="1" dirty="0" smtClean="0">
                <a:solidFill>
                  <a:srgbClr val="FF0000"/>
                </a:solidFill>
              </a:rPr>
              <a:t>   </a:t>
            </a:r>
            <a:r>
              <a:rPr lang="el-GR" sz="2400" b="1" dirty="0" smtClean="0">
                <a:solidFill>
                  <a:srgbClr val="FF0000"/>
                </a:solidFill>
              </a:rPr>
              <a:t>and abdomen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l-GR" sz="2400" b="1" dirty="0" smtClean="0"/>
              <a:t>a serum CA125 measurement </a:t>
            </a:r>
            <a:endParaRPr lang="en-US" sz="2400" b="1" dirty="0" smtClean="0"/>
          </a:p>
          <a:p>
            <a:pPr lvl="0"/>
            <a:r>
              <a:rPr lang="el-GR" sz="2400" b="1" dirty="0" smtClean="0"/>
              <a:t>If all investigations are negative, then </a:t>
            </a:r>
            <a:r>
              <a:rPr lang="en-US" sz="2400" b="1" dirty="0" smtClean="0"/>
              <a:t> </a:t>
            </a:r>
          </a:p>
          <a:p>
            <a:pPr lvl="0"/>
            <a:r>
              <a:rPr lang="el-GR" sz="2400" b="1" dirty="0" smtClean="0"/>
              <a:t> approach is as follows</a:t>
            </a:r>
            <a:endParaRPr lang="en-US" sz="2400" b="1" dirty="0" smtClean="0"/>
          </a:p>
          <a:p>
            <a:pPr lvl="0"/>
            <a:endParaRPr lang="en-US" sz="2400" b="1" dirty="0" smtClean="0"/>
          </a:p>
          <a:p>
            <a:r>
              <a:rPr lang="el-GR" sz="2400" b="1" dirty="0" smtClean="0"/>
              <a:t>Grade 1 or 2 endometrioid lesions</a:t>
            </a:r>
            <a:endParaRPr lang="en-US" sz="2400" b="1" dirty="0" smtClean="0"/>
          </a:p>
          <a:p>
            <a:r>
              <a:rPr lang="el-GR" sz="2400" b="1" dirty="0" smtClean="0"/>
              <a:t> less than one-half myometrial invasion:</a:t>
            </a:r>
            <a:endParaRPr lang="en-US" sz="2400" b="1" dirty="0" smtClean="0"/>
          </a:p>
          <a:p>
            <a:r>
              <a:rPr lang="el-GR" sz="2400" b="1" dirty="0" smtClean="0"/>
              <a:t> no further treatment</a:t>
            </a:r>
            <a:endParaRPr lang="en-US" sz="2400" b="1" dirty="0" smtClean="0"/>
          </a:p>
          <a:p>
            <a:endParaRPr lang="en-US" sz="2400" b="1" dirty="0" smtClean="0"/>
          </a:p>
          <a:p>
            <a:r>
              <a:rPr lang="el-GR" sz="2400" b="1" dirty="0" smtClean="0"/>
              <a:t> although </a:t>
            </a:r>
            <a:r>
              <a:rPr lang="en-US" sz="2400" b="1" dirty="0" smtClean="0"/>
              <a:t> </a:t>
            </a:r>
            <a:r>
              <a:rPr lang="el-GR" sz="2400" b="1" dirty="0" smtClean="0"/>
              <a:t> prophylactic oophorectomy is advisable </a:t>
            </a:r>
            <a:endParaRPr lang="en-US" sz="2400" b="1" dirty="0" smtClean="0"/>
          </a:p>
          <a:p>
            <a:pPr lvl="0"/>
            <a:endParaRPr lang="en-US" sz="2400" b="1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001156" cy="5110178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Overall risk of recurrence was 13%</a:t>
            </a:r>
          </a:p>
          <a:p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A  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3%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for low risk.</a:t>
            </a:r>
          </a:p>
          <a:p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% of recurrences were 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symptomatic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68%to 100% of     recurrences occurred within  the first 3 years.</a:t>
            </a:r>
          </a:p>
          <a:p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Detection of 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asymptomatic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recurrences ranged from</a:t>
            </a: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33%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with physical examination</a:t>
            </a: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0 to 4% with vaginal vault cytology</a:t>
            </a: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0 to 14% CXR</a:t>
            </a: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4 to 13%abdominal ultrasound</a:t>
            </a: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5 to 21%with abdominal/pelvic CT scan</a:t>
            </a: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15% with CA125</a:t>
            </a: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Gynecologic Oncology 101(2006)520 529.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Systematic review of follow-up for </a:t>
            </a:r>
            <a:br>
              <a:rPr lang="en-US" sz="32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EC:(1980-2009) 16 studies: 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000" dirty="0">
                <a:latin typeface="Times New Roman" pitchFamily="18" charset="0"/>
                <a:cs typeface="Times New Roman" pitchFamily="18" charset="0"/>
              </a:rPr>
            </a:br>
            <a:endParaRPr lang="en-US" sz="10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3244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Women  with recurrences detected soon after treatment fared more poorly than women whose recurrences were detected later 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Patients with an isolated vaginal recurrence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have a higher chance of cure than those with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pelvic or abdominal recurrences,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who  better than those with distant metastases.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Complete remission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 89% with vaginal relapse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 yr survival 73% in contrast to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8% and  14% after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pelvic and distant relapse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Hormone therapy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Chemotherapy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Target  therapy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Systemic treatment:</a:t>
            </a:r>
            <a:endParaRPr lang="en-US" sz="36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22982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Primary hormone therapy has been used for women with early-stage disease who wish to preserve fertility 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patients with advanced EC who are not eligible for curative surgical treatment 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 not eligible RT because of severe co-morbidity or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extended disease 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Positive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predictive factors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response are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expression of ER and /or PR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low grade histology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a long treatment-free interval.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Hormone therapy:</a:t>
            </a:r>
            <a:endParaRPr lang="en-US" sz="32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 of progestin  ranged from 18 to 34% in patients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advanced or recurrent EC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Progestin include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Hydroxy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progesterone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caproate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(RR:37%)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MPA   (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RR:9-53%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  (RR:24-46%).</a:t>
            </a:r>
          </a:p>
          <a:p>
            <a:r>
              <a:rPr lang="en-US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Tamoxifen</a:t>
            </a:r>
            <a:r>
              <a:rPr lang="en-US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 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RR:                        30-35%   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TAM+MPA:          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RR:60%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TAM+MA:               RR:19%</a:t>
            </a:r>
          </a:p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GnRH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analogues: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RR:35-12%</a:t>
            </a:r>
          </a:p>
          <a:p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Aromatase inhibitors: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Letrozole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Anastrosole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RR:9%.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186766" cy="70410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Progestin:</a:t>
            </a:r>
            <a:endParaRPr lang="en-US" sz="32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 meta-analysis of 6 trials 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Progestin's  as adjuvant treatment after curative treatment with surgery with or without RT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not have a beneficial effect in  4351 patients with primarily stage I disease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 difference was observed in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reduction of relapse or death from EC.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8600" y="1371600"/>
            <a:ext cx="6248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 cornerstone of treatment for endometrial cancer is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surgery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(Surgical Staging)</a:t>
            </a:r>
            <a:endParaRPr kumimoji="0" lang="el-GR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EC, CT may be administered as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adjuvant therapy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primary systemic therapy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,neo-adjuvant therapy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induction therapy  or as radio- sensitizer.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Single agent CT: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Doxurubicin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,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cisplatin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 carboplatin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Ifosfamide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,Paclitaxel are effective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single agents in EC with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RR from 4% to   42%  for non paclitaxel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RR from 36% to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for paclitaxel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,which makes this drug the most active agent.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Chemotherapy:</a:t>
            </a:r>
            <a:endParaRPr lang="en-US" sz="3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Since 1984   </a:t>
            </a:r>
            <a:r>
              <a:rPr lang="en-US" dirty="0" smtClean="0">
                <a:solidFill>
                  <a:srgbClr val="FF0000"/>
                </a:solidFill>
              </a:rPr>
              <a:t>CAP</a:t>
            </a:r>
            <a:r>
              <a:rPr lang="en-US" dirty="0" smtClean="0"/>
              <a:t> regimen has been evaluated</a:t>
            </a:r>
          </a:p>
          <a:p>
            <a:r>
              <a:rPr lang="en-US" dirty="0" smtClean="0"/>
              <a:t> in advanced and recurrent EC and showed   </a:t>
            </a:r>
          </a:p>
          <a:p>
            <a:r>
              <a:rPr lang="en-US" dirty="0" smtClean="0"/>
              <a:t>    RR:31%-60%.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 After adding Paclitaxel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TAP</a:t>
            </a:r>
            <a:r>
              <a:rPr lang="en-US" dirty="0" smtClean="0"/>
              <a:t> is the most effective   C-T   (RR:57%).</a:t>
            </a:r>
          </a:p>
          <a:p>
            <a:r>
              <a:rPr lang="en-US" dirty="0" smtClean="0"/>
              <a:t>Regarding the high toxicity of TAP   (40%-73%),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the combination of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Paclitaxel and Carboplatin</a:t>
            </a:r>
          </a:p>
          <a:p>
            <a:r>
              <a:rPr lang="en-US" dirty="0" smtClean="0"/>
              <a:t> have been concentrated in phase II and III trials.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043890" cy="77554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Combination CT:</a:t>
            </a:r>
            <a:endParaRPr lang="en-US" sz="28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RT can be administered locally, to the pelvis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the whole abdomen.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meta-analysis  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10% increase in patients receiving  post-operative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RT improved survival by 11 months.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patients in whom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surgery is contraindicated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because of severe comorbidity,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as cardiopulmonary disease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morbid obesity,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clinically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staged,    curative RT is used.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58204" cy="9184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Radiotherapy</a:t>
            </a:r>
            <a:r>
              <a:rPr lang="en-US" sz="32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solidFill>
                  <a:srgbClr val="CC0066"/>
                </a:solidFill>
              </a:rPr>
              <a:t/>
            </a:r>
            <a:br>
              <a:rPr lang="en-US" sz="3200" dirty="0" smtClean="0">
                <a:solidFill>
                  <a:srgbClr val="CC0066"/>
                </a:solidFill>
              </a:rPr>
            </a:br>
            <a:endParaRPr lang="en-US" sz="3200" dirty="0">
              <a:solidFill>
                <a:srgbClr val="CC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535892" cy="360998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Represent  patients with recurrent EC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heterogeneous  group with different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histological types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grades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Stage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disease free interval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prior surgical complete staging or incomplete staging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various sites of recurrence in or outside an irradiated area.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Management of recurrent EC:</a:t>
            </a:r>
            <a:endParaRPr lang="en-US" sz="28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458" y="2204864"/>
            <a:ext cx="8258204" cy="360998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Local recurrence: is divided as recurrence in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RT-naive area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an irradiated area.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5-year survival rate  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10-43% in patients  with prior irradiated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vs.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without.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Management of recurrent EC</a:t>
            </a:r>
            <a:br>
              <a:rPr lang="en-US" sz="32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according  to the site of recurrence:</a:t>
            </a:r>
            <a:endParaRPr lang="en-US" sz="32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Surgical resection is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choice.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Pelvic exenterating remains the only potentially curative option for the few patients with a local central recurrence involving bladder and/ or rectum.</a:t>
            </a:r>
          </a:p>
          <a:p>
            <a:r>
              <a:rPr lang="en-US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In RT –naive area: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RT is the first choice.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major determinant for local control is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tumor size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In irradiated area:</a:t>
            </a:r>
            <a:endParaRPr lang="en-US" sz="32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upper abdominal ,peritoneal recurrences or pelvic recurrences outside an irradiated area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systemic treatment  with or RT and surgery recommended.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Surgical resection is the best option for patient with a recurrence within a previously irradiated field.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most important prognostic factor associated with survival is the amount of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residual disease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Regional recurrence:</a:t>
            </a:r>
            <a:endParaRPr lang="en-US" sz="28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35 patients  with recurrent EC underwent cytoreductive surgery.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Median survival was     39 months in patients with complete cytoreduction compared to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13.5 month for patients with gross residual disease.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Gynecologic oncology 2006 </a:t>
            </a:r>
            <a:r>
              <a:rPr lang="en-US" sz="1000" dirty="0" err="1" smtClean="0">
                <a:latin typeface="Times New Roman" pitchFamily="18" charset="0"/>
                <a:cs typeface="Times New Roman" pitchFamily="18" charset="0"/>
              </a:rPr>
              <a:t>vol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103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Salvage cytoreductive surgery for recurrent EC:</a:t>
            </a:r>
            <a:endParaRPr lang="en-US" sz="28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Systemic treatment is indicated for most patient with distant recurrent disease.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Surgical treatment might be the treatment of choice for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isolated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metastases.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RT can be administered to an isolated metastasis that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cannot be resected or    to symptomatic metastases.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main indications for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palliative RT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not only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pelvic disease causing VB but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also symptomatic brain    and painful bone metastases.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Distant  recurrences:</a:t>
            </a:r>
            <a:endParaRPr lang="en-US" sz="28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ts2.mm.bing.net/th?id=HN.608003602200135149&amp;pid=15.1&amp;H=119&amp;W=16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0961"/>
            <a:ext cx="9144000" cy="6687509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47899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914400" y="1240114"/>
            <a:ext cx="794388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The surgery is as follows: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total or </a:t>
            </a: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modified (type II) radical hysterectomy</a:t>
            </a: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bilateral salpingo-oophorectomy</a:t>
            </a: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peritoneal washings for cytologic study</a:t>
            </a: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pelvic lymphadenectomy </a:t>
            </a: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the aortic bifurcation</a:t>
            </a: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resection of </a:t>
            </a: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grossly</a:t>
            </a: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enlarged paraaortic nodes</a:t>
            </a: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omental biopsy</a:t>
            </a: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biopsy of any suspicious peritoneal nodules</a:t>
            </a:r>
            <a:r>
              <a:rPr kumimoji="0" lang="el-GR" sz="2800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685800" y="1131331"/>
            <a:ext cx="69342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FF0000"/>
                </a:solidFill>
              </a:rPr>
              <a:t>MANAGEMENT OF STAGE II  ENDOMETRIAL CARCINOMA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800" b="1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The surgery would include a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radical hysterectomy , (BSO)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/>
              <a:t>salpingo</a:t>
            </a:r>
            <a:r>
              <a:rPr lang="en-US" sz="2800" b="1" dirty="0" smtClean="0"/>
              <a:t>- oophorectomy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800" b="1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  lymph node dissection (LND) or sampling     pelvic and </a:t>
            </a:r>
            <a:r>
              <a:rPr lang="en-US" sz="2800" b="1" dirty="0" err="1" smtClean="0"/>
              <a:t>para</a:t>
            </a:r>
            <a:r>
              <a:rPr lang="en-US" sz="2800" b="1" dirty="0" smtClean="0"/>
              <a:t>-aortic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81000" y="990600"/>
            <a:ext cx="7086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Endometrial carcinoma spreads by the following routes: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D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irect extension to adjacent structures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rans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tubal passage of exfoliated cells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lymphatic dissemination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 H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ematogenous dissemination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Trebuchet MS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800" b="1" dirty="0" smtClean="0"/>
              <a:t>lymphatic channels pass </a:t>
            </a:r>
            <a:r>
              <a:rPr lang="el-GR" sz="2800" b="1" dirty="0" smtClean="0">
                <a:solidFill>
                  <a:srgbClr val="FF0000"/>
                </a:solidFill>
              </a:rPr>
              <a:t>directly</a:t>
            </a:r>
            <a:r>
              <a:rPr lang="el-GR" sz="2800" b="1" dirty="0" smtClean="0"/>
              <a:t> from the fundus to the paraaortic nodes through the infundibulopelvic</a:t>
            </a:r>
            <a:r>
              <a:rPr lang="en-US" sz="2800" b="1" dirty="0" smtClean="0"/>
              <a:t> </a:t>
            </a:r>
            <a:r>
              <a:rPr lang="el-GR" sz="2800" b="1" dirty="0" smtClean="0"/>
              <a:t> ligament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143000"/>
            <a:ext cx="7010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The decision </a:t>
            </a:r>
            <a:r>
              <a:rPr lang="en-US" sz="2800" b="1" dirty="0" smtClean="0"/>
              <a:t> </a:t>
            </a:r>
            <a:r>
              <a:rPr lang="el-GR" sz="2800" b="1" dirty="0" smtClean="0"/>
              <a:t> lymph node sampling</a:t>
            </a:r>
            <a:r>
              <a:rPr lang="en-US" sz="2800" b="1" dirty="0" smtClean="0"/>
              <a:t> </a:t>
            </a:r>
            <a:r>
              <a:rPr lang="el-GR" sz="2800" b="1" dirty="0" smtClean="0"/>
              <a:t> surgeon dependent</a:t>
            </a:r>
            <a:endParaRPr lang="en-US" sz="2800" b="1" dirty="0" smtClean="0"/>
          </a:p>
          <a:p>
            <a:r>
              <a:rPr lang="el-GR" sz="2800" b="1" dirty="0" smtClean="0"/>
              <a:t> prognostic features</a:t>
            </a:r>
            <a:r>
              <a:rPr lang="en-US" sz="2800" b="1" dirty="0" smtClean="0"/>
              <a:t> </a:t>
            </a:r>
            <a:r>
              <a:rPr lang="el-GR" sz="2800" b="1" dirty="0" smtClean="0"/>
              <a:t>including</a:t>
            </a:r>
            <a:endParaRPr lang="en-US" sz="2800" b="1" dirty="0" smtClean="0"/>
          </a:p>
          <a:p>
            <a:r>
              <a:rPr lang="en-US" sz="2800" b="1" dirty="0" smtClean="0"/>
              <a:t> t</a:t>
            </a:r>
            <a:r>
              <a:rPr lang="el-GR" sz="2800" b="1" dirty="0" smtClean="0"/>
              <a:t>um</a:t>
            </a:r>
            <a:r>
              <a:rPr lang="en-US" sz="2800" b="1" dirty="0" smtClean="0"/>
              <a:t>or size   </a:t>
            </a:r>
          </a:p>
          <a:p>
            <a:r>
              <a:rPr lang="el-GR" sz="2800" b="1" dirty="0" smtClean="0"/>
              <a:t> tumor grade</a:t>
            </a:r>
            <a:endParaRPr lang="en-US" sz="2800" b="1" dirty="0" smtClean="0"/>
          </a:p>
          <a:p>
            <a:r>
              <a:rPr lang="el-GR" sz="2800" b="1" dirty="0" smtClean="0"/>
              <a:t> depth of invasion</a:t>
            </a:r>
            <a:endParaRPr lang="en-US" sz="2800" b="1" dirty="0" smtClean="0"/>
          </a:p>
          <a:p>
            <a:r>
              <a:rPr lang="el-GR" sz="2800" b="1" dirty="0" smtClean="0"/>
              <a:t> adnexal metastasis</a:t>
            </a:r>
            <a:endParaRPr lang="en-US" sz="2800" b="1" dirty="0" smtClean="0"/>
          </a:p>
          <a:p>
            <a:r>
              <a:rPr lang="el-GR" sz="2800" b="1" dirty="0" smtClean="0"/>
              <a:t> cervical involvement</a:t>
            </a:r>
            <a:endParaRPr lang="en-US" sz="2800" b="1" dirty="0" smtClean="0"/>
          </a:p>
          <a:p>
            <a:r>
              <a:rPr lang="el-GR" sz="2800" b="1" dirty="0" smtClean="0"/>
              <a:t> and positive cytologicy</a:t>
            </a:r>
            <a:r>
              <a:rPr lang="en-US" sz="2800" b="1" dirty="0" smtClean="0"/>
              <a:t>  </a:t>
            </a:r>
            <a:r>
              <a:rPr lang="el-GR" sz="2800" b="1" dirty="0" smtClean="0"/>
              <a:t>findings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5060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5486400" y="4192588"/>
            <a:ext cx="3044825" cy="152241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79375" y="4419600"/>
            <a:ext cx="3044825" cy="1216025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687388" y="2287588"/>
            <a:ext cx="3044825" cy="182721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241425" y="2443163"/>
            <a:ext cx="2663825" cy="1441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Aft>
                <a:spcPct val="20000"/>
              </a:spcAft>
            </a:pPr>
            <a:r>
              <a:rPr lang="en-US" sz="2400" b="1" dirty="0">
                <a:solidFill>
                  <a:srgbClr val="492FB7"/>
                </a:solidFill>
                <a:latin typeface="Comic Sans MS" pitchFamily="66" charset="0"/>
              </a:rPr>
              <a:t>Common iliac</a:t>
            </a:r>
            <a:endParaRPr lang="en-US" sz="2000" b="1" dirty="0">
              <a:solidFill>
                <a:srgbClr val="492FB7"/>
              </a:solidFill>
              <a:latin typeface="Comic Sans MS" pitchFamily="66" charset="0"/>
            </a:endParaRPr>
          </a:p>
          <a:p>
            <a:r>
              <a:rPr lang="en-US" sz="2000" b="1" dirty="0">
                <a:solidFill>
                  <a:srgbClr val="492FB7"/>
                </a:solidFill>
                <a:latin typeface="Comic Sans MS" pitchFamily="66" charset="0"/>
              </a:rPr>
              <a:t>Superf.3/15 (20%)</a:t>
            </a:r>
          </a:p>
          <a:p>
            <a:endParaRPr lang="en-US" sz="2000" b="1" dirty="0">
              <a:solidFill>
                <a:srgbClr val="492FB7"/>
              </a:solidFill>
              <a:latin typeface="Comic Sans MS" pitchFamily="66" charset="0"/>
            </a:endParaRPr>
          </a:p>
          <a:p>
            <a:r>
              <a:rPr lang="en-US" sz="2000" b="1" dirty="0">
                <a:solidFill>
                  <a:srgbClr val="492FB7"/>
                </a:solidFill>
                <a:latin typeface="Comic Sans MS" pitchFamily="66" charset="0"/>
              </a:rPr>
              <a:t>Deep   1/15 (7%)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715000" y="3041650"/>
            <a:ext cx="1533525" cy="831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spcAft>
                <a:spcPct val="20000"/>
              </a:spcAft>
            </a:pPr>
            <a:r>
              <a:rPr lang="en-US" sz="2400" b="1">
                <a:latin typeface="Comic Sans MS" pitchFamily="66" charset="0"/>
              </a:rPr>
              <a:t>Presacral</a:t>
            </a:r>
            <a:endParaRPr lang="en-US" sz="2000" b="1">
              <a:latin typeface="Comic Sans MS" pitchFamily="66" charset="0"/>
            </a:endParaRPr>
          </a:p>
          <a:p>
            <a:pPr algn="ctr"/>
            <a:r>
              <a:rPr lang="en-US" sz="2000" b="1">
                <a:latin typeface="Comic Sans MS" pitchFamily="66" charset="0"/>
              </a:rPr>
              <a:t>1/15 (7%)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533400" y="4725988"/>
            <a:ext cx="2138363" cy="831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spcAft>
                <a:spcPct val="20000"/>
              </a:spcAft>
            </a:pPr>
            <a:r>
              <a:rPr lang="en-US" sz="2400" b="1">
                <a:solidFill>
                  <a:srgbClr val="492FB7"/>
                </a:solidFill>
                <a:latin typeface="Comic Sans MS" pitchFamily="66" charset="0"/>
              </a:rPr>
              <a:t>External iliac</a:t>
            </a:r>
          </a:p>
          <a:p>
            <a:pPr algn="ctr"/>
            <a:r>
              <a:rPr lang="en-US" sz="2000" b="1">
                <a:solidFill>
                  <a:srgbClr val="492FB7"/>
                </a:solidFill>
                <a:latin typeface="Comic Sans MS" pitchFamily="66" charset="0"/>
              </a:rPr>
              <a:t>4/15 (27%)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5616575" y="4303713"/>
            <a:ext cx="2721900" cy="12716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spcAft>
                <a:spcPct val="20000"/>
              </a:spcAft>
            </a:pPr>
            <a:r>
              <a:rPr lang="en-US" sz="2400" b="1" dirty="0" err="1">
                <a:solidFill>
                  <a:srgbClr val="492FB7"/>
                </a:solidFill>
                <a:latin typeface="Comic Sans MS" pitchFamily="66" charset="0"/>
              </a:rPr>
              <a:t>Obturator</a:t>
            </a:r>
            <a:endParaRPr lang="en-US" sz="2400" b="1" dirty="0">
              <a:solidFill>
                <a:srgbClr val="492FB7"/>
              </a:solidFill>
              <a:latin typeface="Comic Sans MS" pitchFamily="66" charset="0"/>
            </a:endParaRPr>
          </a:p>
          <a:p>
            <a:pPr algn="ctr">
              <a:spcAft>
                <a:spcPct val="20000"/>
              </a:spcAft>
            </a:pPr>
            <a:r>
              <a:rPr lang="en-US" sz="2000" b="1" dirty="0">
                <a:solidFill>
                  <a:srgbClr val="492FB7"/>
                </a:solidFill>
                <a:latin typeface="Comic Sans MS" pitchFamily="66" charset="0"/>
              </a:rPr>
              <a:t>Superf.11/15 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(73</a:t>
            </a:r>
            <a:r>
              <a:rPr lang="en-US" sz="2000" b="1" dirty="0">
                <a:solidFill>
                  <a:srgbClr val="492FB7"/>
                </a:solidFill>
                <a:latin typeface="Comic Sans MS" pitchFamily="66" charset="0"/>
              </a:rPr>
              <a:t>%)</a:t>
            </a:r>
          </a:p>
          <a:p>
            <a:pPr algn="ctr">
              <a:lnSpc>
                <a:spcPct val="20000"/>
              </a:lnSpc>
            </a:pPr>
            <a:endParaRPr lang="en-US" sz="2000" b="1" dirty="0">
              <a:solidFill>
                <a:srgbClr val="492FB7"/>
              </a:solidFill>
              <a:latin typeface="Comic Sans MS" pitchFamily="66" charset="0"/>
            </a:endParaRPr>
          </a:p>
          <a:p>
            <a:pPr algn="ctr"/>
            <a:r>
              <a:rPr lang="en-US" sz="2000" b="1" dirty="0">
                <a:solidFill>
                  <a:srgbClr val="492FB7"/>
                </a:solidFill>
                <a:latin typeface="Comic Sans MS" pitchFamily="66" charset="0"/>
              </a:rPr>
              <a:t>Deep 1/15 (7%)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531813" y="234950"/>
            <a:ext cx="8143256" cy="11362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3400" dirty="0">
                <a:latin typeface="Comic Sans MS" pitchFamily="66" charset="0"/>
              </a:rPr>
              <a:t>Distribution of pelvic node metastases </a:t>
            </a:r>
          </a:p>
          <a:p>
            <a:pPr algn="ctr"/>
            <a:r>
              <a:rPr lang="en-US" sz="3400" dirty="0">
                <a:latin typeface="Comic Sans MS" pitchFamily="66" charset="0"/>
              </a:rPr>
              <a:t>in endometrial cancer </a:t>
            </a:r>
          </a:p>
        </p:txBody>
      </p:sp>
      <p:sp>
        <p:nvSpPr>
          <p:cNvPr id="445453" name="Text Box 13"/>
          <p:cNvSpPr txBox="1">
            <a:spLocks noChangeArrowheads="1"/>
          </p:cNvSpPr>
          <p:nvPr/>
        </p:nvSpPr>
        <p:spPr bwMode="auto">
          <a:xfrm>
            <a:off x="3046413" y="6450013"/>
            <a:ext cx="38020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6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Int J Gynecol Cancer, 1998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1295400"/>
            <a:ext cx="8458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sz="2800" b="1" dirty="0" smtClean="0">
                <a:solidFill>
                  <a:srgbClr val="0A0905"/>
                </a:solidFill>
                <a:latin typeface="Trebuchet MS" pitchFamily="34" charset="0"/>
                <a:ea typeface="Calibri" pitchFamily="34" charset="0"/>
                <a:cs typeface="Arial" pitchFamily="34" charset="0"/>
              </a:rPr>
              <a:t>Th</a:t>
            </a:r>
            <a:r>
              <a:rPr lang="en-US" sz="2800" b="1" dirty="0" smtClean="0">
                <a:solidFill>
                  <a:srgbClr val="0A0905"/>
                </a:solidFill>
                <a:latin typeface="Trebuchet MS" pitchFamily="34" charset="0"/>
                <a:ea typeface="Calibri" pitchFamily="34" charset="0"/>
                <a:cs typeface="Arial" pitchFamily="34" charset="0"/>
              </a:rPr>
              <a:t>e </a:t>
            </a:r>
            <a:r>
              <a:rPr lang="el-GR" sz="2800" b="1" dirty="0" smtClean="0">
                <a:solidFill>
                  <a:srgbClr val="FF0000"/>
                </a:solidFill>
                <a:latin typeface="Trebuchet MS" pitchFamily="34" charset="0"/>
                <a:ea typeface="Calibri" pitchFamily="34" charset="0"/>
                <a:cs typeface="Arial" pitchFamily="34" charset="0"/>
              </a:rPr>
              <a:t>contrast</a:t>
            </a:r>
            <a:r>
              <a:rPr lang="el-GR" sz="2800" b="1" dirty="0" smtClean="0">
                <a:solidFill>
                  <a:srgbClr val="0A0905"/>
                </a:solidFill>
                <a:latin typeface="Trebuchet MS" pitchFamily="34" charset="0"/>
                <a:ea typeface="Calibri" pitchFamily="34" charset="0"/>
                <a:cs typeface="Arial" pitchFamily="34" charset="0"/>
              </a:rPr>
              <a:t> to cervical cancer, where paraaortic nodal metastases are always secondary to pelvic nodal metastases</a:t>
            </a:r>
            <a:endParaRPr lang="en-US" sz="2800" b="1" dirty="0" smtClean="0">
              <a:solidFill>
                <a:srgbClr val="0A0905"/>
              </a:solidFill>
              <a:latin typeface="Trebuchet MS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800" b="1" dirty="0" smtClean="0">
              <a:solidFill>
                <a:srgbClr val="0A0905"/>
              </a:solidFill>
              <a:latin typeface="Trebuchet MS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>
                <a:solidFill>
                  <a:srgbClr val="0A0905"/>
                </a:solidFill>
                <a:latin typeface="Trebuchet MS" pitchFamily="34" charset="0"/>
                <a:ea typeface="Calibri" pitchFamily="34" charset="0"/>
                <a:cs typeface="Arial" pitchFamily="34" charset="0"/>
              </a:rPr>
              <a:t> I</a:t>
            </a:r>
            <a:r>
              <a:rPr lang="el-GR" sz="2800" b="1" dirty="0" smtClean="0">
                <a:solidFill>
                  <a:srgbClr val="0A0905"/>
                </a:solidFill>
                <a:latin typeface="Trebuchet MS" pitchFamily="34" charset="0"/>
                <a:ea typeface="Calibri" pitchFamily="34" charset="0"/>
                <a:cs typeface="Arial" pitchFamily="34" charset="0"/>
              </a:rPr>
              <a:t>t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rgbClr val="0A0905"/>
                </a:solidFill>
                <a:effectLst/>
                <a:latin typeface="Trebuchet MS" pitchFamily="34" charset="0"/>
                <a:ea typeface="Calibri" pitchFamily="34" charset="0"/>
                <a:cs typeface="Arial" pitchFamily="34" charset="0"/>
              </a:rPr>
              <a:t>is quite common to find microscopic metastases in both pelvic and paraaortic nodes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A0905"/>
              </a:solidFill>
              <a:effectLst/>
              <a:latin typeface="Trebuchet MS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2800" b="1" dirty="0" smtClean="0">
              <a:solidFill>
                <a:srgbClr val="0A0905"/>
              </a:solidFill>
              <a:latin typeface="Trebuchet MS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9561-F56B-44BB-9069-196C177F6AC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www.zohrehyousefi.com</a:t>
            </a:r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859</TotalTime>
  <Words>1782</Words>
  <Application>Microsoft Office PowerPoint</Application>
  <PresentationFormat>On-screen Show (4:3)</PresentationFormat>
  <Paragraphs>416</Paragraphs>
  <Slides>39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Concourse</vt:lpstr>
      <vt:lpstr>Slide 1</vt:lpstr>
      <vt:lpstr>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Management of stage III and IV EC:</vt:lpstr>
      <vt:lpstr>Slide 20</vt:lpstr>
      <vt:lpstr>Slide 21</vt:lpstr>
      <vt:lpstr>Slide 22</vt:lpstr>
      <vt:lpstr>Slide 23</vt:lpstr>
      <vt:lpstr>Systematic review of follow-up for  EC:(1980-2009) 16 studies:  </vt:lpstr>
      <vt:lpstr>Slide 25</vt:lpstr>
      <vt:lpstr>Systemic treatment:</vt:lpstr>
      <vt:lpstr>Hormone therapy:</vt:lpstr>
      <vt:lpstr>Progestin:</vt:lpstr>
      <vt:lpstr>Slide 29</vt:lpstr>
      <vt:lpstr>Chemotherapy:</vt:lpstr>
      <vt:lpstr>Combination CT:</vt:lpstr>
      <vt:lpstr>Radiotherapy: </vt:lpstr>
      <vt:lpstr>Management of recurrent EC:</vt:lpstr>
      <vt:lpstr>Management of recurrent EC  according  to the site of recurrence:</vt:lpstr>
      <vt:lpstr>In irradiated area:</vt:lpstr>
      <vt:lpstr>Regional recurrence:</vt:lpstr>
      <vt:lpstr>Salvage cytoreductive surgery for recurrent EC:</vt:lpstr>
      <vt:lpstr>Distant  recurrences:</vt:lpstr>
      <vt:lpstr>Slide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</dc:creator>
  <cp:lastModifiedBy>ayatis</cp:lastModifiedBy>
  <cp:revision>114</cp:revision>
  <dcterms:created xsi:type="dcterms:W3CDTF">2010-08-26T04:47:11Z</dcterms:created>
  <dcterms:modified xsi:type="dcterms:W3CDTF">2014-11-17T07:56:05Z</dcterms:modified>
</cp:coreProperties>
</file>